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Lst>
  <p:notesMasterIdLst>
    <p:notesMasterId r:id="rId10"/>
  </p:notesMasterIdLst>
  <p:handoutMasterIdLst>
    <p:handoutMasterId r:id="rId68"/>
  </p:handoutMasterIdLst>
  <p:sldIdLst>
    <p:sldId id="426" r:id="rId9"/>
    <p:sldId id="578" r:id="rId11"/>
    <p:sldId id="638" r:id="rId12"/>
    <p:sldId id="605" r:id="rId13"/>
    <p:sldId id="613" r:id="rId14"/>
    <p:sldId id="607" r:id="rId15"/>
    <p:sldId id="579" r:id="rId16"/>
    <p:sldId id="610" r:id="rId17"/>
    <p:sldId id="729" r:id="rId18"/>
    <p:sldId id="730" r:id="rId19"/>
    <p:sldId id="728" r:id="rId20"/>
    <p:sldId id="727" r:id="rId21"/>
    <p:sldId id="731" r:id="rId22"/>
    <p:sldId id="588" r:id="rId23"/>
    <p:sldId id="591" r:id="rId24"/>
    <p:sldId id="684" r:id="rId25"/>
    <p:sldId id="586" r:id="rId26"/>
    <p:sldId id="615" r:id="rId27"/>
    <p:sldId id="686" r:id="rId28"/>
    <p:sldId id="687" r:id="rId29"/>
    <p:sldId id="609" r:id="rId30"/>
    <p:sldId id="608" r:id="rId31"/>
    <p:sldId id="617" r:id="rId32"/>
    <p:sldId id="690" r:id="rId33"/>
    <p:sldId id="618" r:id="rId34"/>
    <p:sldId id="692" r:id="rId35"/>
    <p:sldId id="691" r:id="rId36"/>
    <p:sldId id="732" r:id="rId37"/>
    <p:sldId id="733" r:id="rId38"/>
    <p:sldId id="693" r:id="rId39"/>
    <p:sldId id="595" r:id="rId40"/>
    <p:sldId id="631" r:id="rId41"/>
    <p:sldId id="734" r:id="rId42"/>
    <p:sldId id="735" r:id="rId43"/>
    <p:sldId id="738" r:id="rId44"/>
    <p:sldId id="736" r:id="rId45"/>
    <p:sldId id="737" r:id="rId46"/>
    <p:sldId id="635" r:id="rId47"/>
    <p:sldId id="629" r:id="rId48"/>
    <p:sldId id="580" r:id="rId49"/>
    <p:sldId id="584" r:id="rId50"/>
    <p:sldId id="597" r:id="rId51"/>
    <p:sldId id="598" r:id="rId52"/>
    <p:sldId id="645" r:id="rId53"/>
    <p:sldId id="646" r:id="rId54"/>
    <p:sldId id="644" r:id="rId55"/>
    <p:sldId id="647" r:id="rId56"/>
    <p:sldId id="599" r:id="rId57"/>
    <p:sldId id="627" r:id="rId58"/>
    <p:sldId id="601" r:id="rId59"/>
    <p:sldId id="600" r:id="rId60"/>
    <p:sldId id="639" r:id="rId61"/>
    <p:sldId id="640" r:id="rId62"/>
    <p:sldId id="648" r:id="rId63"/>
    <p:sldId id="581" r:id="rId64"/>
    <p:sldId id="573" r:id="rId65"/>
    <p:sldId id="574" r:id="rId66"/>
    <p:sldId id="575" r:id="rId67"/>
  </p:sldIdLst>
  <p:sldSz cx="9144000" cy="6858000" type="screen4x3"/>
  <p:notesSz cx="6858000" cy="9144000"/>
  <p:custDataLst>
    <p:tags r:id="rId72"/>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6" userDrawn="1">
          <p15:clr>
            <a:srgbClr val="A4A3A4"/>
          </p15:clr>
        </p15:guide>
        <p15:guide id="2" pos="2852" userDrawn="1">
          <p15:clr>
            <a:srgbClr val="A4A3A4"/>
          </p15:clr>
        </p15:guide>
        <p15:guide id="3" pos="4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10BC45"/>
    <a:srgbClr val="010066"/>
    <a:srgbClr val="D91E0F"/>
    <a:srgbClr val="0183E2"/>
    <a:srgbClr val="830E9C"/>
    <a:srgbClr val="840000"/>
    <a:srgbClr val="B0F9B9"/>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070"/>
    <p:restoredTop sz="78733"/>
  </p:normalViewPr>
  <p:slideViewPr>
    <p:cSldViewPr snapToGrid="0" showGuides="1">
      <p:cViewPr>
        <p:scale>
          <a:sx n="75" d="100"/>
          <a:sy n="75" d="100"/>
        </p:scale>
        <p:origin x="-954" y="-330"/>
      </p:cViewPr>
      <p:guideLst>
        <p:guide orient="horz" pos="2176"/>
        <p:guide pos="2852"/>
        <p:guide pos="43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170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2" Type="http://schemas.openxmlformats.org/officeDocument/2006/relationships/tags" Target="tags/tag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Master" Target="slideMasters/slideMaster6.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b="0"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95238" name="页眉占位符 95237"/>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7" name="日期占位符 67586"/>
          <p:cNvSpPr>
            <a:spLocks noGrp="1"/>
          </p:cNvSpPr>
          <p:nvPr>
            <p:ph type="dt" idx="1"/>
          </p:nvPr>
        </p:nvSpPr>
        <p:spPr>
          <a:xfrm>
            <a:off x="3884613" y="0"/>
            <a:ext cx="2971800" cy="457200"/>
          </a:xfrm>
          <a:prstGeom prst="rect">
            <a:avLst/>
          </a:prstGeom>
          <a:noFill/>
          <a:ln w="9525">
            <a:noFill/>
          </a:ln>
        </p:spPr>
        <p:txBody>
          <a:bodyPr/>
          <a:p>
            <a:pPr lvl="0" algn="r"/>
            <a:endParaRPr lang="en-GB" altLang="zh-CN" sz="1200" b="0" dirty="0"/>
          </a:p>
        </p:txBody>
      </p:sp>
      <p:sp>
        <p:nvSpPr>
          <p:cNvPr id="67588" name="幻灯片图像占位符 675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67589" name="文本占位符 67588"/>
          <p:cNvSpPr>
            <a:spLocks noGrp="1"/>
          </p:cNvSpPr>
          <p:nvPr>
            <p:ph type="body" sz="quarter" idx="3"/>
          </p:nvPr>
        </p:nvSpPr>
        <p:spPr>
          <a:xfrm>
            <a:off x="685800" y="4343400"/>
            <a:ext cx="5486400" cy="4114800"/>
          </a:xfrm>
          <a:prstGeom prst="rect">
            <a:avLst/>
          </a:prstGeom>
          <a:noFill/>
          <a:ln w="9525">
            <a:noFill/>
          </a:ln>
        </p:spPr>
        <p:txBody>
          <a:bodyPr/>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7594" name="页眉占位符 67593"/>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 bg1="lt1" tx1="dk1" bg2="lt2" tx2="dk2" accent1="accent1" accent2="accent2" accent3="accent3" accent4="accent4" accent5="accent5" accent6="accent6" hlink="hlink" folHlink="folHlink"/>
  <p:hf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401410" name="幻灯片图像占位符 401409"/>
          <p:cNvSpPr>
            <a:spLocks noRot="1" noTextEdit="1"/>
          </p:cNvSpPr>
          <p:nvPr>
            <p:ph type="sldImg"/>
          </p:nvPr>
        </p:nvSpPr>
        <p:spPr/>
      </p:sp>
      <p:sp>
        <p:nvSpPr>
          <p:cNvPr id="401411" name="文本占位符 401410"/>
          <p:cNvSpPr>
            <a:spLocks noGrp="1"/>
          </p:cNvSpPr>
          <p:nvPr>
            <p:ph type="body" idx="1"/>
          </p:nvPr>
        </p:nvSpPr>
        <p:spPr>
          <a:xfrm>
            <a:off x="914400" y="4343400"/>
            <a:ext cx="5337175" cy="4114800"/>
          </a:xfrm>
        </p:spPr>
        <p:txBody>
          <a:bodyPr/>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73826" name="幻灯片图像占位符 973825"/>
          <p:cNvSpPr>
            <a:spLocks noRot="1" noTextEdi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52674" name="幻灯片图像占位符 1052673"/>
          <p:cNvSpPr>
            <a:spLocks noRot="1" noTextEdi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69730" name="幻灯片图像占位符 969729"/>
          <p:cNvSpPr>
            <a:spLocks noRot="1" noTextEdi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43458" name="幻灯片图像占位符 1043457"/>
          <p:cNvSpPr>
            <a:spLocks noRot="1" noTextEdi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51298" name="幻灯片图像占位符 951297"/>
          <p:cNvSpPr>
            <a:spLocks noRot="1" noTextEdit="1"/>
          </p:cNvSpPr>
          <p:nvPr>
            <p:ph type="sldImg"/>
          </p:nvPr>
        </p:nvSpPr>
        <p:spPr/>
      </p:sp>
      <p:sp>
        <p:nvSpPr>
          <p:cNvPr id="951299" name="文本占位符 951298"/>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31170" name="幻灯片图像占位符 1031169"/>
          <p:cNvSpPr>
            <a:spLocks noRot="1" noTextEdi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29122" name="幻灯片图像占位符 1029121"/>
          <p:cNvSpPr>
            <a:spLocks noRot="1" noTextEdi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47554" name="幻灯片图像占位符 1047553"/>
          <p:cNvSpPr>
            <a:spLocks noRot="1" noTextEdit="1"/>
          </p:cNvSpPr>
          <p:nvPr>
            <p:ph type="sldImg"/>
          </p:nvPr>
        </p:nvSpPr>
        <p:spPr/>
      </p:sp>
      <p:sp>
        <p:nvSpPr>
          <p:cNvPr id="1047555" name="文本占位符 1047554"/>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49602" name="幻灯片图像占位符 1049601"/>
          <p:cNvSpPr>
            <a:spLocks noRot="1" noTextEdit="1"/>
          </p:cNvSpPr>
          <p:nvPr>
            <p:ph type="sldImg"/>
          </p:nvPr>
        </p:nvSpPr>
        <p:spPr/>
      </p:sp>
      <p:sp>
        <p:nvSpPr>
          <p:cNvPr id="1049603" name="文本占位符 104960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83042" name="幻灯片图像占位符 983041"/>
          <p:cNvSpPr>
            <a:spLocks noRot="1" noTextEdit="1"/>
          </p:cNvSpPr>
          <p:nvPr>
            <p:ph type="sldImg"/>
          </p:nvPr>
        </p:nvSpPr>
        <p:spPr/>
      </p:sp>
      <p:sp>
        <p:nvSpPr>
          <p:cNvPr id="983043" name="文本占位符 983042"/>
          <p:cNvSpPr>
            <a:spLocks noGrp="1"/>
          </p:cNvSpPr>
          <p:nvPr>
            <p:ph type="body" idx="1"/>
          </p:nvPr>
        </p:nvSpPr>
        <p:spPr>
          <a:xfrm>
            <a:off x="914400" y="4343400"/>
            <a:ext cx="5029200" cy="4114800"/>
          </a:xfrm>
        </p:spPr>
        <p:txBody>
          <a:bodyPr/>
          <a:p>
            <a:pPr lvl="0"/>
            <a:endParaRPr lang="en-GB" altLang="x-none" dirty="0">
              <a:latin typeface="Helvetic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48930" name="幻灯片图像占位符 1148929"/>
          <p:cNvSpPr>
            <a:spLocks noRot="1" noTextEdit="1"/>
          </p:cNvSpPr>
          <p:nvPr>
            <p:ph type="sldImg"/>
          </p:nvPr>
        </p:nvSpPr>
        <p:spPr/>
      </p:sp>
      <p:sp>
        <p:nvSpPr>
          <p:cNvPr id="1148931" name="文本占位符 1148930"/>
          <p:cNvSpPr>
            <a:spLocks noGrp="1"/>
          </p:cNvSpPr>
          <p:nvPr>
            <p:ph type="body" idx="1"/>
          </p:nvPr>
        </p:nvSpPr>
        <p:spPr>
          <a:xfrm>
            <a:off x="914400" y="4343400"/>
            <a:ext cx="5029200" cy="4114800"/>
          </a:xfrm>
        </p:spPr>
        <p:txBody>
          <a:bodyPr/>
          <a:p>
            <a:pPr lvl="0"/>
            <a:r>
              <a:rPr lang="en-GB" altLang="zh-CN" b="1"/>
              <a:t>Teacher note</a:t>
            </a:r>
            <a:endParaRPr lang="en-GB" altLang="zh-CN" b="1"/>
          </a:p>
          <a:p>
            <a:pPr lvl="0"/>
            <a:r>
              <a:rPr lang="en-GB" altLang="zh-CN"/>
              <a:t>Risk must always be expressed with a time period.</a:t>
            </a:r>
            <a:endParaRPr lang="en-GB"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87138" name="幻灯片图像占位符 987137"/>
          <p:cNvSpPr>
            <a:spLocks noRot="1" noTextEdit="1"/>
          </p:cNvSpPr>
          <p:nvPr>
            <p:ph type="sldImg"/>
          </p:nvPr>
        </p:nvSpPr>
        <p:spPr/>
      </p:sp>
      <p:sp>
        <p:nvSpPr>
          <p:cNvPr id="987139" name="文本占位符 987138"/>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It should be noted that angina may not necessarily lead to MI, and that MI may occur without angina.</a:t>
            </a:r>
            <a:endParaRPr lang="en-GB"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34594" name="幻灯片图像占位符 1134593"/>
          <p:cNvSpPr>
            <a:spLocks noRot="1" noTextEdit="1"/>
          </p:cNvSpPr>
          <p:nvPr>
            <p:ph type="sldImg"/>
          </p:nvPr>
        </p:nvSpPr>
        <p:spPr/>
      </p:sp>
      <p:sp>
        <p:nvSpPr>
          <p:cNvPr id="1134595" name="文本占位符 1134594"/>
          <p:cNvSpPr>
            <a:spLocks noGrp="1"/>
          </p:cNvSpPr>
          <p:nvPr>
            <p:ph type="body" idx="1"/>
          </p:nvPr>
        </p:nvSpPr>
        <p:spPr>
          <a:xfrm>
            <a:off x="914400" y="4343400"/>
            <a:ext cx="5029200" cy="4114800"/>
          </a:xfrm>
        </p:spPr>
        <p:txBody>
          <a:bodyPr/>
          <a:p>
            <a:pPr lvl="0"/>
            <a:r>
              <a:rPr lang="en-GB" altLang="zh-CN" sz="1000" b="1"/>
              <a:t>Teacher notes</a:t>
            </a:r>
            <a:endParaRPr lang="en-GB" altLang="zh-CN" sz="1000" b="1"/>
          </a:p>
          <a:p>
            <a:pPr lvl="0"/>
            <a:r>
              <a:rPr lang="en-GB" altLang="zh-CN" sz="1000"/>
              <a:t>Another </a:t>
            </a:r>
            <a:r>
              <a:rPr lang="en-GB" altLang="zh-CN" sz="1000" dirty="0" err="1"/>
              <a:t>antiplatelet</a:t>
            </a:r>
            <a:r>
              <a:rPr lang="en-GB" altLang="zh-CN" sz="1000"/>
              <a:t> drug is clopidogrel. There is some evidence that taken in combination with aspirin it may be more effective than aspirin alone in certain patients.</a:t>
            </a:r>
            <a:endParaRPr lang="en-GB" altLang="zh-CN" sz="1000"/>
          </a:p>
          <a:p>
            <a:pPr lvl="0"/>
            <a:endParaRPr lang="en-GB" altLang="zh-CN" sz="1000"/>
          </a:p>
          <a:p>
            <a:pPr lvl="0"/>
            <a:r>
              <a:rPr lang="en-GB" altLang="zh-CN" sz="1000"/>
              <a:t>Other anticoagulants work by targeting a different part of the coagulation process to anti-platelet drugs. These include warfarin (which inhibits the synthesis of vitamin K-dependent clotting factors) and heparin (which inhibits thrombin).</a:t>
            </a:r>
            <a:endParaRPr lang="en-GB" altLang="zh-CN" sz="1000"/>
          </a:p>
          <a:p>
            <a:pPr lvl="0"/>
            <a:endParaRPr lang="en-GB" altLang="zh-CN" sz="1000"/>
          </a:p>
          <a:p>
            <a:pPr lvl="0"/>
            <a:r>
              <a:rPr lang="en-GB" altLang="zh-CN" sz="1000"/>
              <a:t>See the ‘</a:t>
            </a:r>
            <a:r>
              <a:rPr lang="en-GB" altLang="zh-CN" sz="1000" b="1"/>
              <a:t>Circulation and Blood</a:t>
            </a:r>
            <a:r>
              <a:rPr lang="en-GB" altLang="zh-CN" sz="1000"/>
              <a:t>’ presentation for more information about the blood clotting process.</a:t>
            </a:r>
            <a:endParaRPr lang="en-GB" altLang="zh-CN" sz="1000"/>
          </a:p>
          <a:p>
            <a:pPr lvl="0"/>
            <a:endParaRPr lang="en-GB" altLang="zh-CN" sz="1000"/>
          </a:p>
          <a:p>
            <a:pPr lvl="0"/>
            <a:r>
              <a:rPr lang="en-GB" altLang="zh-CN" sz="1000"/>
              <a:t>Even though patients are often required to try a cholesterol-lowering diet before being prescribed a statin, statins are some of the biggest selling drugs in world. Cases of the breakdown of skeletal muscle (rhabdomyolysis) among patients taking one type of statin, cerivastatin, resulted in its withdrawal in 2001.</a:t>
            </a:r>
            <a:endParaRPr lang="en-GB" altLang="zh-CN" sz="1000"/>
          </a:p>
          <a:p>
            <a:pPr lvl="0"/>
            <a:br>
              <a:rPr lang="en-GB" altLang="zh-CN" sz="1000"/>
            </a:br>
            <a:r>
              <a:rPr lang="en-GB" altLang="zh-CN" sz="1000"/>
              <a:t>Students could research the effectiveness and side-effects of these drugs more closely, and put together a report summarizing their findings. A good starting point for research is the Cochrane Collaboration: http://</a:t>
            </a:r>
            <a:r>
              <a:rPr lang="en-GB" altLang="zh-CN" sz="1000" dirty="0" err="1"/>
              <a:t>www.cochrane.org/index.htm</a:t>
            </a:r>
            <a:r>
              <a:rPr lang="en-GB" altLang="zh-CN" sz="1000"/>
              <a:t>.</a:t>
            </a:r>
            <a:endParaRPr lang="en-GB" altLang="zh-CN"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42786" name="幻灯片图像占位符 1142785"/>
          <p:cNvSpPr>
            <a:spLocks noRot="1" noTextEdi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28450" name="幻灯片图像占位符 1128449"/>
          <p:cNvSpPr>
            <a:spLocks noRot="1" noTextEdi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15810" name="幻灯片图像占位符 1015809"/>
          <p:cNvSpPr>
            <a:spLocks noRot="1" noTextEdit="1"/>
          </p:cNvSpPr>
          <p:nvPr>
            <p:ph type="sldImg"/>
          </p:nvPr>
        </p:nvSpPr>
        <p:spPr/>
      </p:sp>
      <p:sp>
        <p:nvSpPr>
          <p:cNvPr id="1015811" name="文本占位符 1015810"/>
          <p:cNvSpPr>
            <a:spLocks noGrp="1"/>
          </p:cNvSpPr>
          <p:nvPr>
            <p:ph type="body" idx="1"/>
          </p:nvPr>
        </p:nvSpPr>
        <p:spPr>
          <a:xfrm>
            <a:off x="914400" y="4343400"/>
            <a:ext cx="5029200" cy="4114800"/>
          </a:xfrm>
        </p:spPr>
        <p:txBody>
          <a:bodyPr/>
          <a:p>
            <a:pPr lvl="0"/>
            <a:r>
              <a:rPr lang="en-GB" altLang="zh-CN" b="1"/>
              <a:t>Photo credit: </a:t>
            </a:r>
            <a:r>
              <a:rPr lang="en-GB" altLang="zh-CN"/>
              <a:t>Jupiterimages Corporation</a:t>
            </a:r>
            <a:endParaRPr lang="en-GB" altLang="zh-CN"/>
          </a:p>
          <a:p>
            <a:pPr lvl="0"/>
            <a:endParaRPr lang="en-GB" altLang="zh-CN"/>
          </a:p>
          <a:p>
            <a:pPr lvl="0"/>
            <a:r>
              <a:rPr lang="en-GB" altLang="zh-CN" b="1"/>
              <a:t>Teacher notes</a:t>
            </a:r>
            <a:endParaRPr lang="en-GB" altLang="zh-CN" b="1"/>
          </a:p>
          <a:p>
            <a:pPr lvl="0"/>
            <a:r>
              <a:rPr lang="en-GB" altLang="zh-CN"/>
              <a:t>It is important to note that correlation does not imply causation.</a:t>
            </a:r>
            <a:endParaRPr lang="en-GB" altLang="zh-CN"/>
          </a:p>
          <a:p>
            <a:pPr lvl="0"/>
            <a:r>
              <a:rPr lang="en-GB" altLang="zh-CN"/>
              <a:t>Students could be asked to comment on how the media reports research that ‘links’ a particular food or activity with an increased risk of developing a disease. </a:t>
            </a:r>
            <a:endParaRPr lang="en-GB" altLang="zh-CN"/>
          </a:p>
          <a:p>
            <a:pPr lvl="0"/>
            <a:endParaRPr lang="en-GB" altLang="zh-CN"/>
          </a:p>
          <a:p>
            <a:pPr lvl="0"/>
            <a:r>
              <a:rPr lang="en-GB" altLang="zh-CN">
                <a:sym typeface="+mn-ea"/>
              </a:rPr>
              <a:t>Smoking is a major risk factor for lung cancer, which means smokers have a much higher risk of developing lung cancer than non-smokers.</a:t>
            </a:r>
            <a:endParaRPr lang="en-GB" altLang="zh-CN" b="0"/>
          </a:p>
          <a:p>
            <a:pPr lvl="0"/>
            <a:endParaRPr lang="en-GB"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57442" name="幻灯片图像占位符 957441"/>
          <p:cNvSpPr>
            <a:spLocks noRot="1" noTextEdit="1"/>
          </p:cNvSpPr>
          <p:nvPr>
            <p:ph type="sldImg"/>
          </p:nvPr>
        </p:nvSpPr>
        <p:spPr/>
      </p:sp>
      <p:sp>
        <p:nvSpPr>
          <p:cNvPr id="957443" name="文本占位符 957442"/>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65634" name="幻灯片图像占位符 965633"/>
          <p:cNvSpPr>
            <a:spLocks noRot="1" noTextEdit="1"/>
          </p:cNvSpPr>
          <p:nvPr>
            <p:ph type="sldImg"/>
          </p:nvPr>
        </p:nvSpPr>
        <p:spPr/>
      </p:sp>
      <p:sp>
        <p:nvSpPr>
          <p:cNvPr id="965635" name="文本占位符 965634"/>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b="1"/>
              <a:t>Obstructive</a:t>
            </a:r>
            <a:r>
              <a:rPr lang="en-GB" altLang="zh-CN"/>
              <a:t> respiratory diseases reduce the airflow in the lungs, whereas </a:t>
            </a:r>
            <a:r>
              <a:rPr lang="en-GB" altLang="zh-CN" b="1"/>
              <a:t>restrictive</a:t>
            </a:r>
            <a:r>
              <a:rPr lang="en-GB" altLang="zh-CN"/>
              <a:t> respiratory diseases (such as pulmonary fibrosis) reduce the functional volume of the lungs.</a:t>
            </a:r>
            <a:endParaRPr lang="en-GB" altLang="zh-CN"/>
          </a:p>
          <a:p>
            <a:pPr lvl="0"/>
            <a:endParaRPr lang="en-GB" altLang="zh-CN"/>
          </a:p>
          <a:p>
            <a:pPr lvl="0"/>
            <a:r>
              <a:rPr lang="en-GB" altLang="zh-CN"/>
              <a:t>Particulates such as asbestos and coal dust can also cause emphysema.</a:t>
            </a:r>
            <a:endParaRPr lang="en-GB"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91234" name="幻灯片图像占位符 991233"/>
          <p:cNvSpPr>
            <a:spLocks noRot="1" noTextEdit="1"/>
          </p:cNvSpPr>
          <p:nvPr>
            <p:ph type="sldImg"/>
          </p:nvPr>
        </p:nvSpPr>
        <p:spPr/>
      </p:sp>
      <p:sp>
        <p:nvSpPr>
          <p:cNvPr id="991235" name="文本占位符 991234"/>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US" altLang="zh-CN"/>
              <a:t>Acute bronchitis lasts for a few days and is usually due to viral or bacterial infection.</a:t>
            </a:r>
            <a:endParaRPr lang="en-US" altLang="zh-CN"/>
          </a:p>
          <a:p>
            <a:pPr lvl="0"/>
            <a:endParaRPr lang="en-GB" altLang="zh-CN"/>
          </a:p>
          <a:p>
            <a:pPr lvl="0"/>
            <a:r>
              <a:rPr lang="en-GB" altLang="zh-CN"/>
              <a:t>See the ‘</a:t>
            </a:r>
            <a:r>
              <a:rPr lang="en-GB" altLang="zh-CN" b="1"/>
              <a:t>Gas Exchange</a:t>
            </a:r>
            <a:r>
              <a:rPr lang="en-GB" altLang="zh-CN"/>
              <a:t>’ presentation for more information about the structure of lungs.</a:t>
            </a:r>
            <a:endParaRPr lang="en-GB"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93282" name="幻灯片图像占位符 993281"/>
          <p:cNvSpPr>
            <a:spLocks noRot="1" noTextEdi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92962" name="幻灯片图像占位符 1192961"/>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
        <p:nvSpPr>
          <p:cNvPr id="1192963" name="文本占位符 1192962"/>
          <p:cNvSpPr/>
          <p:nvPr>
            <p:ph type="body" idx="1"/>
          </p:nvPr>
        </p:nvSpPr>
        <p:spPr>
          <a:xfrm>
            <a:off x="685800" y="4343400"/>
            <a:ext cx="5486400" cy="4114800"/>
          </a:xfrm>
          <a:noFill/>
          <a:ln w="9525" cap="flat" cmpd="sng">
            <a:solidFill>
              <a:schemeClr val="bg1"/>
            </a:solidFill>
            <a:prstDash val="solid"/>
            <a:headEnd type="none" w="med" len="med"/>
            <a:tailEnd type="none" w="med" len="med"/>
          </a:ln>
        </p:spPr>
        <p:txBody>
          <a:bodyPr/>
          <a:p>
            <a:pPr lvl="0"/>
            <a:r>
              <a:rPr lang="en-GB" altLang="zh-CN" b="1"/>
              <a:t>Photo credit: </a:t>
            </a:r>
            <a:r>
              <a:rPr lang="en-US" altLang="zh-CN" b="1">
                <a:cs typeface="Arial" panose="020B0604020202020204" pitchFamily="34" charset="0"/>
              </a:rPr>
              <a:t>© </a:t>
            </a:r>
            <a:r>
              <a:rPr lang="en-GB" altLang="zh-CN"/>
              <a:t>Welch </a:t>
            </a:r>
            <a:r>
              <a:rPr lang="en-GB" altLang="zh-CN" dirty="0" err="1"/>
              <a:t>Allyn</a:t>
            </a:r>
            <a:r>
              <a:rPr lang="en-GB" altLang="zh-CN"/>
              <a:t>, Inc. All Rights Reserved</a:t>
            </a:r>
            <a:endParaRPr lang="en-US" altLang="zh-CN" b="1"/>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95010" name="幻灯片图像占位符 1195009"/>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
        <p:nvSpPr>
          <p:cNvPr id="1195011" name="文本占位符 1195010"/>
          <p:cNvSpPr/>
          <p:nvPr>
            <p:ph type="body" idx="1"/>
          </p:nvPr>
        </p:nvSpPr>
        <p:spPr>
          <a:xfrm>
            <a:off x="685800" y="4343400"/>
            <a:ext cx="5486400" cy="4114800"/>
          </a:xfrm>
          <a:noFill/>
          <a:ln w="9525">
            <a:noFill/>
          </a:ln>
        </p:spPr>
        <p:txBody>
          <a:bodyPr/>
          <a:p>
            <a:pPr lvl="0"/>
            <a:r>
              <a:rPr lang="en-US" altLang="zh-CN" b="1"/>
              <a:t>Teacher notes</a:t>
            </a:r>
            <a:endParaRPr lang="en-US" altLang="zh-CN" b="1"/>
          </a:p>
          <a:p>
            <a:pPr lvl="0"/>
            <a:r>
              <a:rPr lang="en-US" altLang="zh-CN"/>
              <a:t>FEV</a:t>
            </a:r>
            <a:r>
              <a:rPr lang="en-US" altLang="zh-CN" baseline="-25000"/>
              <a:t>1</a:t>
            </a:r>
            <a:r>
              <a:rPr lang="en-US" altLang="zh-CN"/>
              <a:t> enables COPD to be classified in one of three categories:</a:t>
            </a:r>
            <a:endParaRPr lang="en-US" altLang="zh-CN"/>
          </a:p>
          <a:p>
            <a:pPr lvl="0"/>
            <a:endParaRPr lang="en-US" altLang="zh-CN"/>
          </a:p>
          <a:p>
            <a:pPr lvl="0">
              <a:buChar char="•"/>
            </a:pPr>
            <a:r>
              <a:rPr lang="en-US" altLang="zh-CN"/>
              <a:t>mild COPD: FEV</a:t>
            </a:r>
            <a:r>
              <a:rPr lang="en-US" altLang="zh-CN" baseline="-25000"/>
              <a:t>1</a:t>
            </a:r>
            <a:r>
              <a:rPr lang="en-US" altLang="zh-CN"/>
              <a:t> = 50–80% of predicted FEV</a:t>
            </a:r>
            <a:r>
              <a:rPr lang="en-US" altLang="zh-CN" baseline="-25000"/>
              <a:t>1</a:t>
            </a:r>
            <a:endParaRPr lang="en-US" altLang="zh-CN" baseline="-25000"/>
          </a:p>
          <a:p>
            <a:pPr lvl="0">
              <a:buChar char="•"/>
            </a:pPr>
            <a:r>
              <a:rPr lang="en-US" altLang="zh-CN"/>
              <a:t>moderate COPD: FEV</a:t>
            </a:r>
            <a:r>
              <a:rPr lang="en-US" altLang="zh-CN" baseline="-25000"/>
              <a:t>1</a:t>
            </a:r>
            <a:r>
              <a:rPr lang="en-US" altLang="zh-CN"/>
              <a:t> = 30–49% of predicted FEV</a:t>
            </a:r>
            <a:r>
              <a:rPr lang="en-US" altLang="zh-CN" baseline="-25000"/>
              <a:t>1</a:t>
            </a:r>
            <a:endParaRPr lang="en-US" altLang="zh-CN" baseline="-25000"/>
          </a:p>
          <a:p>
            <a:pPr lvl="0">
              <a:buChar char="•"/>
            </a:pPr>
            <a:r>
              <a:rPr lang="en-US" altLang="zh-CN"/>
              <a:t>severe COPD: FEV</a:t>
            </a:r>
            <a:r>
              <a:rPr lang="en-US" altLang="zh-CN" baseline="-25000"/>
              <a:t>1</a:t>
            </a:r>
            <a:r>
              <a:rPr lang="en-US" altLang="zh-CN"/>
              <a:t> &lt; 30% of predicted FEV</a:t>
            </a:r>
            <a:r>
              <a:rPr lang="en-US" altLang="zh-CN" baseline="-25000"/>
              <a:t>1</a:t>
            </a:r>
            <a:endParaRPr lang="en-US" altLang="zh-CN" baseline="-25000"/>
          </a:p>
          <a:p>
            <a:pPr lvl="0"/>
            <a:endParaRPr lang="en-US" altLang="zh-CN"/>
          </a:p>
          <a:p>
            <a:pPr lvl="0"/>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83746" name="幻灯片图像占位符 1183745"/>
          <p:cNvSpPr>
            <a:spLocks noRot="1" noTextEdit="1"/>
          </p:cNvSpPr>
          <p:nvPr>
            <p:ph type="sldImg"/>
          </p:nvPr>
        </p:nvSpPr>
        <p:spPr/>
      </p:sp>
      <p:sp>
        <p:nvSpPr>
          <p:cNvPr id="1183747" name="文本占位符 1183746"/>
          <p:cNvSpPr>
            <a:spLocks noGrp="1"/>
          </p:cNvSpPr>
          <p:nvPr>
            <p:ph type="body" idx="1"/>
          </p:nvPr>
        </p:nvSpPr>
        <p:spPr/>
        <p:txBody>
          <a:bodyPr/>
          <a:p>
            <a:pPr lvl="0"/>
            <a:r>
              <a:rPr lang="en-US" altLang="zh-CN" b="1"/>
              <a:t>Photo credit: </a:t>
            </a:r>
            <a:r>
              <a:rPr lang="en-GB" altLang="zh-CN" dirty="0" err="1"/>
              <a:t>Boehringer</a:t>
            </a:r>
            <a:r>
              <a:rPr lang="en-GB" altLang="zh-CN"/>
              <a:t> </a:t>
            </a:r>
            <a:r>
              <a:rPr lang="en-GB" altLang="zh-CN" dirty="0" err="1"/>
              <a:t>Ingelheim</a:t>
            </a:r>
            <a:r>
              <a:rPr lang="en-GB" altLang="zh-CN"/>
              <a:t> Ltd</a:t>
            </a:r>
            <a:endParaRPr lang="en-US" altLang="zh-CN"/>
          </a:p>
          <a:p>
            <a:pPr lvl="0"/>
            <a:endParaRPr lang="en-US" altLang="zh-CN"/>
          </a:p>
          <a:p>
            <a:pPr lvl="0"/>
            <a:r>
              <a:rPr lang="en-US" altLang="zh-CN" b="1"/>
              <a:t>Teacher notes</a:t>
            </a:r>
            <a:endParaRPr lang="en-US" altLang="zh-CN" b="1"/>
          </a:p>
          <a:p>
            <a:pPr lvl="0"/>
            <a:r>
              <a:rPr lang="en-US" altLang="zh-CN"/>
              <a:t>Some research has showed that, despite their widespread use, corticosteroids, have little effect on COPD, whether inhaled or taken orally. </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97058" name="幻灯片图像占位符 1197057"/>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
        <p:nvSpPr>
          <p:cNvPr id="1197059" name="文本占位符 1197058"/>
          <p:cNvSpPr/>
          <p:nvPr>
            <p:ph type="body" idx="1"/>
          </p:nvPr>
        </p:nvSpPr>
        <p:spPr>
          <a:xfrm>
            <a:off x="685800" y="4343400"/>
            <a:ext cx="5486400" cy="4114800"/>
          </a:xfrm>
          <a:noFill/>
          <a:ln w="9525">
            <a:noFill/>
          </a:ln>
        </p:spPr>
        <p:txBody>
          <a:bodyPr/>
          <a:p>
            <a:pPr lvl="0"/>
            <a:r>
              <a:rPr lang="en-US" altLang="zh-CN" b="1"/>
              <a:t>Photo credit: </a:t>
            </a:r>
            <a:r>
              <a:rPr lang="en-US" altLang="zh-CN"/>
              <a:t>Annie </a:t>
            </a:r>
            <a:r>
              <a:rPr lang="en-US" altLang="zh-CN" dirty="0" err="1"/>
              <a:t>Cavanagh</a:t>
            </a:r>
            <a:r>
              <a:rPr lang="en-US" altLang="zh-CN"/>
              <a:t>, </a:t>
            </a:r>
            <a:r>
              <a:rPr lang="en-US" altLang="zh-CN" dirty="0" err="1"/>
              <a:t>Wellcome</a:t>
            </a:r>
            <a:r>
              <a:rPr lang="en-US" altLang="zh-CN"/>
              <a:t> Images</a:t>
            </a:r>
            <a:endParaRPr lang="en-US" altLang="zh-CN"/>
          </a:p>
          <a:p>
            <a:pPr lvl="0"/>
            <a:r>
              <a:rPr lang="en-GB" altLang="zh-CN" dirty="0"/>
              <a:t>A grain of marigold pollen.</a:t>
            </a:r>
            <a:endParaRPr lang="en-US" altLang="zh-CN"/>
          </a:p>
          <a:p>
            <a:pPr lvl="0"/>
            <a:endParaRPr lang="en-US" altLang="zh-CN" b="1"/>
          </a:p>
          <a:p>
            <a:pPr lvl="0"/>
            <a:r>
              <a:rPr lang="en-US" altLang="zh-CN" b="1"/>
              <a:t>Teacher notes</a:t>
            </a:r>
            <a:endParaRPr lang="en-US" altLang="zh-CN" b="1"/>
          </a:p>
          <a:p>
            <a:pPr lvl="0"/>
            <a:r>
              <a:rPr lang="en-US" altLang="zh-CN"/>
              <a:t>Unlike COPD, asthma is common in people under the age of 35, and this is often used to help make a diagnosis.</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95330" name="幻灯片图像占位符 995329"/>
          <p:cNvSpPr>
            <a:spLocks noRot="1" noTextEdit="1"/>
          </p:cNvSpPr>
          <p:nvPr>
            <p:ph type="sldImg"/>
          </p:nvPr>
        </p:nvSpPr>
        <p:spPr/>
      </p:sp>
      <p:sp>
        <p:nvSpPr>
          <p:cNvPr id="995331" name="文本占位符 995330"/>
          <p:cNvSpPr>
            <a:spLocks noGrp="1"/>
          </p:cNvSpPr>
          <p:nvPr>
            <p:ph type="body" idx="1"/>
          </p:nvPr>
        </p:nvSpPr>
        <p:spPr>
          <a:xfrm>
            <a:off x="914400" y="4343400"/>
            <a:ext cx="5029200" cy="4114800"/>
          </a:xfrm>
        </p:spPr>
        <p:txBody>
          <a:bodyPr/>
          <a:p>
            <a:pPr lvl="0"/>
            <a:r>
              <a:rPr lang="en-GB" altLang="zh-CN" b="1"/>
              <a:t>Photo credit:</a:t>
            </a:r>
            <a:r>
              <a:rPr lang="en-GB" altLang="zh-CN"/>
              <a:t> </a:t>
            </a:r>
            <a:r>
              <a:rPr lang="en-GB" altLang="zh-CN" dirty="0" err="1"/>
              <a:t>Medimage</a:t>
            </a:r>
            <a:r>
              <a:rPr lang="en-GB" altLang="zh-CN"/>
              <a:t> / Science Photo Library </a:t>
            </a:r>
            <a:endParaRPr lang="en-GB" altLang="zh-CN"/>
          </a:p>
          <a:p>
            <a:pPr lvl="0"/>
            <a:r>
              <a:rPr lang="en-GB" altLang="zh-CN"/>
              <a:t>Lung cancer, gross specimen. Large whitish tumour mass with several other smaller tumours. The whitish tumour is a primary tumour and is located near the </a:t>
            </a:r>
            <a:r>
              <a:rPr lang="en-GB" altLang="zh-CN" dirty="0" err="1"/>
              <a:t>hilar</a:t>
            </a:r>
            <a:r>
              <a:rPr lang="en-GB" altLang="zh-CN"/>
              <a:t> region. The </a:t>
            </a:r>
            <a:r>
              <a:rPr lang="en-GB" altLang="zh-CN" dirty="0" err="1"/>
              <a:t>hilar</a:t>
            </a:r>
            <a:r>
              <a:rPr lang="en-GB" altLang="zh-CN"/>
              <a:t> region is where the bronchi split into the many bronchioles that spread out throughout the lung. It is a very common site for cancers caused by smoking. </a:t>
            </a:r>
            <a:endParaRPr lang="en-GB"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12066" name="幻灯片图像占位符 1112065"/>
          <p:cNvSpPr>
            <a:spLocks noTextEdit="1"/>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39362" name="幻灯片图像占位符 1039361"/>
          <p:cNvSpPr>
            <a:spLocks noRot="1" noTextEdit="1"/>
          </p:cNvSpPr>
          <p:nvPr>
            <p:ph type="sldImg"/>
          </p:nvPr>
        </p:nvSpPr>
        <p:spPr/>
      </p:sp>
      <p:sp>
        <p:nvSpPr>
          <p:cNvPr id="1039363" name="文本占位符 1039362"/>
          <p:cNvSpPr>
            <a:spLocks noGrp="1"/>
          </p:cNvSpPr>
          <p:nvPr>
            <p:ph type="body" idx="1"/>
          </p:nvPr>
        </p:nvSpPr>
        <p:spPr>
          <a:xfrm>
            <a:off x="914400" y="4343400"/>
            <a:ext cx="5029200" cy="4114800"/>
          </a:xfrm>
        </p:spPr>
        <p:txBody>
          <a:bodyPr/>
          <a:p>
            <a:pPr lvl="0"/>
            <a:r>
              <a:rPr lang="en-GB" altLang="zh-CN" b="1"/>
              <a:t>Photo credit: </a:t>
            </a:r>
            <a:r>
              <a:rPr lang="en-GB" altLang="zh-CN"/>
              <a:t>Jupiterimages Corporation</a:t>
            </a:r>
            <a:endParaRPr lang="en-GB" altLang="zh-CN"/>
          </a:p>
          <a:p>
            <a:pPr lvl="0"/>
            <a:endParaRPr lang="en-GB" altLang="zh-CN"/>
          </a:p>
          <a:p>
            <a:pPr lvl="0"/>
            <a:r>
              <a:rPr lang="en-GB" altLang="zh-CN" b="1"/>
              <a:t>Teacher notes</a:t>
            </a:r>
            <a:endParaRPr lang="en-GB" altLang="zh-CN" b="1"/>
          </a:p>
          <a:p>
            <a:pPr lvl="0"/>
            <a:r>
              <a:rPr lang="en-GB" altLang="zh-CN"/>
              <a:t>It should be noted that some currently non-modifiable risk factors may be treatable in future. For example, the development of gene therapy may, in future, make it possible to replace a gene (or genes) that genetically predisposes a person to developing a disease with a ‘healthy’ copy.</a:t>
            </a:r>
            <a:endParaRPr lang="en-GB"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99426" name="幻灯片图像占位符 999425"/>
          <p:cNvSpPr>
            <a:spLocks noRot="1" noTextEdit="1"/>
          </p:cNvSpPr>
          <p:nvPr>
            <p:ph type="sldImg"/>
          </p:nvPr>
        </p:nvSpPr>
        <p:spPr/>
      </p:sp>
      <p:sp>
        <p:nvSpPr>
          <p:cNvPr id="999427" name="文本占位符 99942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Data from Office for National Statistics (http://</a:t>
            </a:r>
            <a:r>
              <a:rPr lang="en-GB" altLang="zh-CN" dirty="0" err="1"/>
              <a:t>www.statistics.gov.uk</a:t>
            </a:r>
            <a:r>
              <a:rPr lang="en-GB" altLang="zh-CN"/>
              <a:t>/).</a:t>
            </a:r>
            <a:endParaRPr lang="en-GB" altLang="zh-CN"/>
          </a:p>
          <a:p>
            <a:pPr lvl="0"/>
            <a:endParaRPr lang="en-GB" altLang="zh-CN"/>
          </a:p>
          <a:p>
            <a:pPr lvl="0"/>
            <a:r>
              <a:rPr lang="en-GB" altLang="zh-CN"/>
              <a:t>Incidence/mortality rates are calculated as three-year averages that have been age-standardised to a standard European population.</a:t>
            </a:r>
            <a:endParaRPr lang="en-GB" altLang="zh-CN"/>
          </a:p>
          <a:p>
            <a:pPr lvl="0"/>
            <a:endParaRPr lang="en-GB" altLang="zh-CN"/>
          </a:p>
          <a:p>
            <a:pPr lvl="0"/>
            <a:r>
              <a:rPr lang="en-GB" altLang="zh-CN"/>
              <a:t>Five-year survival rates are for 15-99 year olds, diagnosed during 1999–2003 and followed up in 2004, age-standardised to a standard European population. It was not possible to produce an age-standardised five-year survival rate for brain cancer in men and lung cancer in women, therefore, these figures refer to the un-standardised survival estimate.</a:t>
            </a:r>
            <a:endParaRPr lang="en-GB" altLang="zh-CN"/>
          </a:p>
          <a:p>
            <a:pPr lvl="0"/>
            <a:endParaRPr lang="en-GB" altLang="zh-CN"/>
          </a:p>
          <a:p>
            <a:pPr lvl="0"/>
            <a:r>
              <a:rPr lang="en-GB" altLang="zh-CN"/>
              <a:t>An age-standardised rate is one that has been adjusted to take into account the fact that different geographical areas will have a different composition of young and old people. As cancer mainly affects older people, a lack of age-standardisation can make meaningful comparisons between different populations very difficult.</a:t>
            </a:r>
            <a:endParaRPr lang="en-GB"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97378" name="幻灯片图像占位符 997377"/>
          <p:cNvSpPr>
            <a:spLocks noRot="1" noTextEdit="1"/>
          </p:cNvSpPr>
          <p:nvPr>
            <p:ph type="sldImg"/>
          </p:nvPr>
        </p:nvSpPr>
        <p:spPr/>
      </p:sp>
      <p:sp>
        <p:nvSpPr>
          <p:cNvPr id="997379" name="文本占位符 997378"/>
          <p:cNvSpPr>
            <a:spLocks noGrp="1"/>
          </p:cNvSpPr>
          <p:nvPr>
            <p:ph type="body" idx="1"/>
          </p:nvPr>
        </p:nvSpPr>
        <p:spPr>
          <a:xfrm>
            <a:off x="914400" y="4343400"/>
            <a:ext cx="5029200" cy="4114800"/>
          </a:xfrm>
        </p:spPr>
        <p:txBody>
          <a:bodyPr/>
          <a:p>
            <a:pPr lvl="0">
              <a:spcBef>
                <a:spcPct val="50000"/>
              </a:spcBef>
              <a:buClr>
                <a:srgbClr val="10BC45"/>
              </a:buClr>
              <a:buSzPct val="80000"/>
              <a:buFont typeface="Wingdings" panose="05000000000000000000" pitchFamily="2" charset="2"/>
            </a:pPr>
            <a:r>
              <a:rPr lang="en-GB" altLang="zh-CN" b="1"/>
              <a:t>Teacher notes</a:t>
            </a:r>
            <a:endParaRPr lang="en-GB" altLang="zh-CN" b="1"/>
          </a:p>
          <a:p>
            <a:pPr lvl="0">
              <a:spcBef>
                <a:spcPct val="50000"/>
              </a:spcBef>
            </a:pPr>
            <a:r>
              <a:rPr lang="en-GB" altLang="zh-CN"/>
              <a:t>Data from NIH.</a:t>
            </a:r>
            <a:endParaRPr lang="en-GB" altLang="zh-CN" sz="1300">
              <a:latin typeface="Lucida Grande" charset="0"/>
            </a:endParaRPr>
          </a:p>
          <a:p>
            <a:pPr lvl="0">
              <a:spcBef>
                <a:spcPct val="50000"/>
              </a:spcBef>
            </a:pPr>
            <a:endParaRPr lang="en-GB" altLang="zh-CN"/>
          </a:p>
          <a:p>
            <a:pPr lvl="0">
              <a:spcBef>
                <a:spcPct val="50000"/>
              </a:spcBef>
            </a:pPr>
            <a:r>
              <a:rPr lang="en-GB" altLang="zh-CN"/>
              <a:t>In the first half of the 20th century, smoking was widely considered a harmless activity, although there was some circumstantial evidence that it did have an impact on health. Some tobacco companies even advertised smoking as offering various health benefits.</a:t>
            </a:r>
            <a:endParaRPr lang="en-GB"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53026" name="幻灯片图像占位符 1153025"/>
          <p:cNvSpPr>
            <a:spLocks noRot="1" noTextEdit="1"/>
          </p:cNvSpPr>
          <p:nvPr>
            <p:ph type="sldImg"/>
          </p:nvPr>
        </p:nvSpPr>
        <p:spPr/>
      </p:sp>
      <p:sp>
        <p:nvSpPr>
          <p:cNvPr id="1153027" name="文本占位符 1153026"/>
          <p:cNvSpPr>
            <a:spLocks noGrp="1"/>
          </p:cNvSpPr>
          <p:nvPr>
            <p:ph type="body" idx="1"/>
          </p:nvPr>
        </p:nvSpPr>
        <p:spPr>
          <a:xfrm>
            <a:off x="914400" y="4343400"/>
            <a:ext cx="5029200" cy="4114800"/>
          </a:xfrm>
        </p:spPr>
        <p:txBody>
          <a:bodyPr/>
          <a:p>
            <a:pPr lvl="0"/>
            <a:r>
              <a:rPr lang="en-GB" altLang="zh-CN" b="1"/>
              <a:t>Teacher notes</a:t>
            </a:r>
            <a:endParaRPr lang="en-GB" altLang="zh-CN"/>
          </a:p>
          <a:p>
            <a:pPr lvl="0"/>
            <a:r>
              <a:rPr lang="en-GB" altLang="zh-CN"/>
              <a:t>Doll, R. and A. Hill, Smoking and carcinoma of the lung; preliminary report. </a:t>
            </a:r>
            <a:r>
              <a:rPr lang="en-GB" altLang="zh-CN" i="1"/>
              <a:t>BMJ</a:t>
            </a:r>
            <a:r>
              <a:rPr lang="en-GB" altLang="zh-CN"/>
              <a:t>. 1950; 2:739-48</a:t>
            </a:r>
            <a:endParaRPr lang="en-GB" altLang="zh-CN"/>
          </a:p>
          <a:p>
            <a:pPr lvl="0"/>
            <a:r>
              <a:rPr lang="en-US" altLang="zh-CN"/>
              <a:t>http://</a:t>
            </a:r>
            <a:r>
              <a:rPr lang="en-US" altLang="zh-CN" dirty="0" err="1"/>
              <a:t>www.pubmedcentral.nih.gov/articlerender.fcgi?tool</a:t>
            </a:r>
            <a:r>
              <a:rPr lang="en-US" altLang="zh-CN"/>
              <a:t>=</a:t>
            </a:r>
            <a:r>
              <a:rPr lang="en-US" altLang="zh-CN" dirty="0" err="1"/>
              <a:t>pubmed&amp;pubmedid</a:t>
            </a:r>
            <a:r>
              <a:rPr lang="en-US" altLang="zh-CN"/>
              <a:t>=14772469</a:t>
            </a:r>
            <a:endParaRPr lang="en-US" altLang="zh-CN"/>
          </a:p>
          <a:p>
            <a:pPr lvl="0"/>
            <a:endParaRPr lang="en-US" altLang="zh-CN">
              <a:solidFill>
                <a:srgbClr val="000000"/>
              </a:solidFill>
            </a:endParaRPr>
          </a:p>
          <a:p>
            <a:pPr lvl="0"/>
            <a:r>
              <a:rPr lang="en-US" altLang="zh-CN">
                <a:solidFill>
                  <a:srgbClr val="000000"/>
                </a:solidFill>
              </a:rPr>
              <a:t>Students could be asked to read the paper and comment on the methods, results and conclusions.</a:t>
            </a:r>
            <a:endParaRPr lang="en-US" altLang="zh-CN">
              <a:solidFill>
                <a:srgbClr val="000000"/>
              </a:solidFill>
            </a:endParaRPr>
          </a:p>
          <a:p>
            <a:pPr lvl="0"/>
            <a:endParaRPr lang="en-US" altLang="zh-CN">
              <a:solidFill>
                <a:srgbClr val="000000"/>
              </a:solidFill>
            </a:endParaRPr>
          </a:p>
          <a:p>
            <a:pPr lvl="0"/>
            <a:r>
              <a:rPr lang="en-US" altLang="zh-CN">
                <a:solidFill>
                  <a:srgbClr val="000000"/>
                </a:solidFill>
              </a:rPr>
              <a:t>It is important when looking at whether an activity has an effect on health to examine whether it is biologically plausible that an effect could occur. The fact that there are at least 60 known carcinogens in tobacco smoke is very strong evidence that there is a biological mechanism by which smoking can cause cancer.</a:t>
            </a:r>
            <a:endParaRPr lang="en-GB" altLang="zh-CN">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157122" name="幻灯片图像占位符 1157121"/>
          <p:cNvSpPr>
            <a:spLocks noRot="1" noTextEdit="1"/>
          </p:cNvSpPr>
          <p:nvPr>
            <p:ph type="sldImg"/>
          </p:nvPr>
        </p:nvSpPr>
        <p:spPr/>
      </p:sp>
      <p:sp>
        <p:nvSpPr>
          <p:cNvPr id="1157123" name="文本占位符 1157122"/>
          <p:cNvSpPr>
            <a:spLocks noGrp="1"/>
          </p:cNvSpPr>
          <p:nvPr>
            <p:ph type="body" idx="1"/>
          </p:nvPr>
        </p:nvSpPr>
        <p:spPr>
          <a:xfrm>
            <a:off x="914400" y="4343400"/>
            <a:ext cx="5029200" cy="4114800"/>
          </a:xfrm>
        </p:spPr>
        <p:txBody>
          <a:bodyPr/>
          <a:p>
            <a:pPr lvl="0"/>
            <a:r>
              <a:rPr lang="en-GB" altLang="zh-CN" b="1"/>
              <a:t>Teacher notes</a:t>
            </a:r>
            <a:endParaRPr lang="en-GB" altLang="zh-CN"/>
          </a:p>
          <a:p>
            <a:pPr lvl="0"/>
            <a:r>
              <a:rPr lang="en-GB" altLang="zh-CN"/>
              <a:t>The British Doctors Study ran from 1951 to 2001. Researchers wrote to all male British doctors - almost 35,000 (two-thirds) responded, providing details of their age, general health and illnesses, and smoking habits. Further responses were provided in 1957, 1966, 1971, 1978, 1991 and 2001. The study’s objectives were: “To compare the hazards of cigarette smoking in men who formed their habits at different periods, and the extent of the reduction in risk when cigarette smoking is stopped at different ages.”</a:t>
            </a:r>
            <a:endParaRPr lang="en-GB" altLang="zh-CN"/>
          </a:p>
          <a:p>
            <a:pPr lvl="0"/>
            <a:endParaRPr lang="en-GB" altLang="zh-CN"/>
          </a:p>
          <a:p>
            <a:pPr lvl="0"/>
            <a:r>
              <a:rPr lang="en-GB" altLang="zh-CN"/>
              <a:t>Doll R, </a:t>
            </a:r>
            <a:r>
              <a:rPr lang="en-GB" altLang="zh-CN" dirty="0" err="1"/>
              <a:t>Peto</a:t>
            </a:r>
            <a:r>
              <a:rPr lang="en-GB" altLang="zh-CN"/>
              <a:t> R, </a:t>
            </a:r>
            <a:r>
              <a:rPr lang="en-GB" altLang="zh-CN" dirty="0" err="1"/>
              <a:t>Boreham</a:t>
            </a:r>
            <a:r>
              <a:rPr lang="en-GB" altLang="zh-CN"/>
              <a:t> J and Sutherland I. </a:t>
            </a:r>
            <a:r>
              <a:rPr lang="en-US" altLang="zh-CN">
                <a:solidFill>
                  <a:srgbClr val="000000"/>
                </a:solidFill>
              </a:rPr>
              <a:t>Mortality in relation to smoking: 50 years' observations on male British doctors. </a:t>
            </a:r>
            <a:r>
              <a:rPr lang="en-US" altLang="zh-CN" i="1">
                <a:solidFill>
                  <a:srgbClr val="000000"/>
                </a:solidFill>
              </a:rPr>
              <a:t>BMJ</a:t>
            </a:r>
            <a:r>
              <a:rPr lang="en-US" altLang="zh-CN">
                <a:solidFill>
                  <a:srgbClr val="000000"/>
                </a:solidFill>
              </a:rPr>
              <a:t>. 2004 June 26; 328(7455): 1519. </a:t>
            </a:r>
            <a:endParaRPr lang="en-US" altLang="zh-CN">
              <a:solidFill>
                <a:srgbClr val="000000"/>
              </a:solidFill>
            </a:endParaRPr>
          </a:p>
          <a:p>
            <a:pPr lvl="0"/>
            <a:r>
              <a:rPr lang="en-US" altLang="zh-CN">
                <a:solidFill>
                  <a:srgbClr val="000000"/>
                </a:solidFill>
              </a:rPr>
              <a:t>http://</a:t>
            </a:r>
            <a:r>
              <a:rPr lang="en-US" altLang="zh-CN" dirty="0" err="1">
                <a:solidFill>
                  <a:srgbClr val="000000"/>
                </a:solidFill>
              </a:rPr>
              <a:t>www.pubmedcentral.nih.gov/articlerender.fcgi?tool</a:t>
            </a:r>
            <a:r>
              <a:rPr lang="en-US" altLang="zh-CN">
                <a:solidFill>
                  <a:srgbClr val="000000"/>
                </a:solidFill>
              </a:rPr>
              <a:t>=</a:t>
            </a:r>
            <a:r>
              <a:rPr lang="en-US" altLang="zh-CN" dirty="0" err="1">
                <a:solidFill>
                  <a:srgbClr val="000000"/>
                </a:solidFill>
              </a:rPr>
              <a:t>pubmed&amp;pubmedid</a:t>
            </a:r>
            <a:r>
              <a:rPr lang="en-US" altLang="zh-CN">
                <a:solidFill>
                  <a:srgbClr val="000000"/>
                </a:solidFill>
              </a:rPr>
              <a:t>=15213107</a:t>
            </a:r>
            <a:endParaRPr lang="en-US" altLang="zh-CN">
              <a:solidFill>
                <a:srgbClr val="000000"/>
              </a:solidFill>
            </a:endParaRPr>
          </a:p>
          <a:p>
            <a:pPr lvl="0"/>
            <a:endParaRPr lang="en-US" altLang="zh-CN">
              <a:solidFill>
                <a:srgbClr val="000000"/>
              </a:solidFill>
            </a:endParaRPr>
          </a:p>
          <a:p>
            <a:pPr lvl="0"/>
            <a:r>
              <a:rPr lang="en-US" altLang="zh-CN">
                <a:solidFill>
                  <a:srgbClr val="000000"/>
                </a:solidFill>
              </a:rPr>
              <a:t>Students could be asked to read the paper and comment on the methods, results and conclusions.</a:t>
            </a:r>
            <a:endParaRPr lang="en-GB" altLang="zh-CN">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59490" name="幻灯片图像占位符 959489"/>
          <p:cNvSpPr>
            <a:spLocks noRot="1" noTextEdit="1"/>
          </p:cNvSpPr>
          <p:nvPr>
            <p:ph type="sldImg"/>
          </p:nvPr>
        </p:nvSpPr>
        <p:spPr/>
      </p:sp>
      <p:sp>
        <p:nvSpPr>
          <p:cNvPr id="959491" name="文本占位符 95949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31842" name="幻灯片图像占位符 931841"/>
          <p:cNvSpPr>
            <a:spLocks noRot="1" noTextEdit="1"/>
          </p:cNvSpPr>
          <p:nvPr>
            <p:ph type="sldImg"/>
          </p:nvPr>
        </p:nvSpPr>
        <p:spPr/>
      </p:sp>
      <p:sp>
        <p:nvSpPr>
          <p:cNvPr id="931843" name="文本占位符 93184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33890" name="幻灯片图像占位符 933889"/>
          <p:cNvSpPr>
            <a:spLocks noRot="1" noTextEdit="1"/>
          </p:cNvSpPr>
          <p:nvPr>
            <p:ph type="sldImg"/>
          </p:nvPr>
        </p:nvSpPr>
        <p:spPr/>
      </p:sp>
      <p:sp>
        <p:nvSpPr>
          <p:cNvPr id="933891" name="文本占位符 93389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35938" name="幻灯片图像占位符 935937"/>
          <p:cNvSpPr>
            <a:spLocks noRot="1" noTextEdit="1"/>
          </p:cNvSpPr>
          <p:nvPr>
            <p:ph type="sldImg"/>
          </p:nvPr>
        </p:nvSpPr>
        <p:spPr/>
      </p:sp>
      <p:sp>
        <p:nvSpPr>
          <p:cNvPr id="935939" name="文本占位符 93593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25026" name="幻灯片图像占位符 1025025"/>
          <p:cNvSpPr>
            <a:spLocks noRot="1" noTextEdit="1"/>
          </p:cNvSpPr>
          <p:nvPr>
            <p:ph type="sldImg"/>
          </p:nvPr>
        </p:nvSpPr>
        <p:spPr/>
      </p:sp>
      <p:sp>
        <p:nvSpPr>
          <p:cNvPr id="1025027" name="文本占位符 102502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Students could be asked to explain why they feel the way they do about the impact their lifestyle has on their health.</a:t>
            </a:r>
            <a:endParaRPr lang="en-GB"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953346" name="幻灯片图像占位符 953345"/>
          <p:cNvSpPr>
            <a:spLocks noRot="1" noTextEdit="1"/>
          </p:cNvSpPr>
          <p:nvPr>
            <p:ph type="sldImg"/>
          </p:nvPr>
        </p:nvSpPr>
        <p:spPr/>
      </p:sp>
      <p:sp>
        <p:nvSpPr>
          <p:cNvPr id="953347" name="文本占位符 95334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
        <p:nvSpPr>
          <p:cNvPr id="1033218" name="幻灯片图像占位符 1033217"/>
          <p:cNvSpPr>
            <a:spLocks noRot="1" noTextEdi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Lifestyle and Disease</a:t>
            </a:r>
            <a:endParaRPr lang="en-GB" altLang="zh-CN" sz="1200" b="1"/>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8" name="图片 667677" descr="title_slide_lifestyle"/>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67667" name="文本框 66766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667668" name="文本框 66766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66766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
        <p:nvSpPr>
          <p:cNvPr id="5" name="Rectangle 4"/>
          <p:cNvSpPr/>
          <p:nvPr userDrawn="1"/>
        </p:nvSpPr>
        <p:spPr>
          <a:xfrm>
            <a:off x="-55214" y="-23237"/>
            <a:ext cx="1404039" cy="6881239"/>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descr="giant-leaf-1556769.jpg"/>
          <p:cNvPicPr>
            <a:picLocks noChangeAspect="1"/>
          </p:cNvPicPr>
          <p:nvPr userDrawn="1"/>
        </p:nvPicPr>
        <p:blipFill rotWithShape="1">
          <a:blip r:embed="rId2" cstate="print"/>
          <a:srcRect/>
          <a:stretch>
            <a:fillRect/>
          </a:stretch>
        </p:blipFill>
        <p:spPr>
          <a:xfrm>
            <a:off x="0" y="2293013"/>
            <a:ext cx="9156228" cy="4564987"/>
          </a:xfrm>
          <a:prstGeom prst="rect">
            <a:avLst/>
          </a:prstGeom>
        </p:spPr>
      </p:pic>
      <p:sp>
        <p:nvSpPr>
          <p:cNvPr id="8" name="Rectangle 7"/>
          <p:cNvSpPr/>
          <p:nvPr userDrawn="1"/>
        </p:nvSpPr>
        <p:spPr>
          <a:xfrm>
            <a:off x="0" y="0"/>
            <a:ext cx="9144000" cy="110248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solidFill>
                <a:prstClr val="white"/>
              </a:solidFill>
            </a:endParaRPr>
          </a:p>
        </p:txBody>
      </p:sp>
      <p:sp>
        <p:nvSpPr>
          <p:cNvPr id="9" name="Rectangle 8"/>
          <p:cNvSpPr/>
          <p:nvPr userDrawn="1"/>
        </p:nvSpPr>
        <p:spPr>
          <a:xfrm>
            <a:off x="0" y="1102490"/>
            <a:ext cx="9144000" cy="1190524"/>
          </a:xfrm>
          <a:prstGeom prst="rect">
            <a:avLst/>
          </a:prstGeom>
          <a:solidFill>
            <a:schemeClr val="accent3">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solidFill>
                <a:prstClr val="white"/>
              </a:solidFill>
            </a:endParaRPr>
          </a:p>
        </p:txBody>
      </p:sp>
      <p:sp>
        <p:nvSpPr>
          <p:cNvPr id="12" name="TextBox 11"/>
          <p:cNvSpPr txBox="1"/>
          <p:nvPr userDrawn="1"/>
        </p:nvSpPr>
        <p:spPr>
          <a:xfrm>
            <a:off x="1300267" y="2878346"/>
            <a:ext cx="6543466" cy="1753235"/>
          </a:xfrm>
          <a:prstGeom prst="rect">
            <a:avLst/>
          </a:prstGeom>
          <a:noFill/>
        </p:spPr>
        <p:txBody>
          <a:bodyPr wrap="square" rtlCol="0">
            <a:spAutoFit/>
          </a:bodyPr>
          <a:lstStyle/>
          <a:p>
            <a:pPr algn="ctr" defTabSz="608965"/>
            <a:r>
              <a:rPr lang="en-GB" sz="5400">
                <a:solidFill>
                  <a:prstClr val="white"/>
                </a:solidFill>
                <a:latin typeface="Franklin Gothic Book" panose="020B0503020102020204"/>
                <a:cs typeface="Franklin Gothic Book" panose="020B0503020102020204"/>
              </a:rPr>
              <a:t>The Complete Course Presentation Pack</a:t>
            </a:r>
            <a:endParaRPr lang="en-GB" sz="4400">
              <a:solidFill>
                <a:prstClr val="white"/>
              </a:solidFill>
              <a:latin typeface="Franklin Gothic Book" panose="020B0503020102020204"/>
              <a:cs typeface="Franklin Gothic Book" panose="020B0503020102020204"/>
            </a:endParaRPr>
          </a:p>
        </p:txBody>
      </p:sp>
      <p:sp>
        <p:nvSpPr>
          <p:cNvPr id="14" name="Rectangle 13"/>
          <p:cNvSpPr/>
          <p:nvPr userDrawn="1"/>
        </p:nvSpPr>
        <p:spPr>
          <a:xfrm rot="16200000">
            <a:off x="8085937" y="5657803"/>
            <a:ext cx="1885315" cy="228600"/>
          </a:xfrm>
          <a:prstGeom prst="rect">
            <a:avLst/>
          </a:prstGeom>
        </p:spPr>
        <p:txBody>
          <a:bodyPr wrap="none" lIns="91422" tIns="45711" rIns="91422" bIns="45711">
            <a:spAutoFit/>
          </a:bodyPr>
          <a:lstStyle/>
          <a:p>
            <a:pPr algn="ctr" defTabSz="608965"/>
            <a:r>
              <a:rPr lang="en-US" sz="900">
                <a:solidFill>
                  <a:srgbClr val="FFFFFF"/>
                </a:solidFill>
              </a:rPr>
              <a:t>Copyright © 2017 Henry Exham</a:t>
            </a:r>
            <a:endParaRPr lang="en-US" sz="900">
              <a:solidFill>
                <a:srgbClr val="FFFFFF"/>
              </a:solidFill>
            </a:endParaRPr>
          </a:p>
        </p:txBody>
      </p:sp>
      <p:pic>
        <p:nvPicPr>
          <p:cNvPr id="19" name="Picture 18" descr="if_youtube_circle_294712.png"/>
          <p:cNvPicPr>
            <a:picLocks noChangeAspect="1"/>
          </p:cNvPicPr>
          <p:nvPr userDrawn="1"/>
        </p:nvPicPr>
        <p:blipFill>
          <a:blip r:embed="rId3" cstate="print"/>
          <a:stretch>
            <a:fillRect/>
          </a:stretch>
        </p:blipFill>
        <p:spPr>
          <a:xfrm>
            <a:off x="559952" y="6215735"/>
            <a:ext cx="360000" cy="480000"/>
          </a:xfrm>
          <a:prstGeom prst="rect">
            <a:avLst/>
          </a:prstGeom>
        </p:spPr>
      </p:pic>
      <p:pic>
        <p:nvPicPr>
          <p:cNvPr id="20" name="Picture 19" descr="if_twitter_circle_294709.png"/>
          <p:cNvPicPr>
            <a:picLocks noChangeAspect="1"/>
          </p:cNvPicPr>
          <p:nvPr userDrawn="1"/>
        </p:nvPicPr>
        <p:blipFill>
          <a:blip r:embed="rId4" cstate="print"/>
          <a:stretch>
            <a:fillRect/>
          </a:stretch>
        </p:blipFill>
        <p:spPr>
          <a:xfrm>
            <a:off x="973262" y="6215735"/>
            <a:ext cx="360000" cy="480000"/>
          </a:xfrm>
          <a:prstGeom prst="rect">
            <a:avLst/>
          </a:prstGeom>
        </p:spPr>
      </p:pic>
      <p:pic>
        <p:nvPicPr>
          <p:cNvPr id="21" name="Picture 20" descr="if_facebook_circle_294710.png"/>
          <p:cNvPicPr>
            <a:picLocks noChangeAspect="1"/>
          </p:cNvPicPr>
          <p:nvPr userDrawn="1"/>
        </p:nvPicPr>
        <p:blipFill>
          <a:blip r:embed="rId5" cstate="print"/>
          <a:stretch>
            <a:fillRect/>
          </a:stretch>
        </p:blipFill>
        <p:spPr>
          <a:xfrm>
            <a:off x="146642" y="6215735"/>
            <a:ext cx="360000" cy="480000"/>
          </a:xfrm>
          <a:prstGeom prst="rect">
            <a:avLst/>
          </a:prstGeom>
        </p:spPr>
      </p:pic>
      <p:pic>
        <p:nvPicPr>
          <p:cNvPr id="22" name="Picture 21" descr="if_linkedin_circle_294706.png"/>
          <p:cNvPicPr>
            <a:picLocks noChangeAspect="1"/>
          </p:cNvPicPr>
          <p:nvPr userDrawn="1"/>
        </p:nvPicPr>
        <p:blipFill>
          <a:blip r:embed="rId6" cstate="print"/>
          <a:stretch>
            <a:fillRect/>
          </a:stretch>
        </p:blipFill>
        <p:spPr>
          <a:xfrm>
            <a:off x="1386572" y="6215735"/>
            <a:ext cx="360000" cy="480000"/>
          </a:xfrm>
          <a:prstGeom prst="rect">
            <a:avLst/>
          </a:prstGeom>
        </p:spPr>
      </p:pic>
      <p:sp>
        <p:nvSpPr>
          <p:cNvPr id="23" name="TextBox 22"/>
          <p:cNvSpPr txBox="1"/>
          <p:nvPr userDrawn="1"/>
        </p:nvSpPr>
        <p:spPr>
          <a:xfrm>
            <a:off x="0" y="6686660"/>
            <a:ext cx="2926504" cy="152400"/>
          </a:xfrm>
          <a:prstGeom prst="rect">
            <a:avLst/>
          </a:prstGeom>
          <a:noFill/>
        </p:spPr>
        <p:txBody>
          <a:bodyPr wrap="square" rtlCol="0">
            <a:spAutoFit/>
          </a:bodyPr>
          <a:lstStyle/>
          <a:p>
            <a:pPr defTabSz="608965"/>
            <a:r>
              <a:rPr lang="en-US" sz="400">
                <a:solidFill>
                  <a:srgbClr val="FFFFFF"/>
                </a:solidFill>
              </a:rPr>
              <a:t>Icons CC – The Pink Group</a:t>
            </a:r>
            <a:endParaRPr lang="en-US" sz="400">
              <a:solidFill>
                <a:srgbClr val="FFFFFF"/>
              </a:solidFill>
            </a:endParaRPr>
          </a:p>
        </p:txBody>
      </p:sp>
      <p:sp>
        <p:nvSpPr>
          <p:cNvPr id="2" name="Rounded Rectangle 1"/>
          <p:cNvSpPr/>
          <p:nvPr userDrawn="1"/>
        </p:nvSpPr>
        <p:spPr>
          <a:xfrm>
            <a:off x="1300268" y="2692712"/>
            <a:ext cx="6543466" cy="2745304"/>
          </a:xfrm>
          <a:prstGeom prst="roundRect">
            <a:avLst/>
          </a:prstGeom>
          <a:noFill/>
          <a:ln w="57150" cmpd="thinThick">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800">
              <a:ln>
                <a:solidFill>
                  <a:srgbClr val="9BBB59">
                    <a:lumMod val="50000"/>
                  </a:srgbClr>
                </a:solidFill>
              </a:ln>
              <a:solidFill>
                <a:prstClr val="white"/>
              </a:solidFill>
            </a:endParaRPr>
          </a:p>
        </p:txBody>
      </p:sp>
      <p:pic>
        <p:nvPicPr>
          <p:cNvPr id="25" name="Picture 24" descr="Logomain.png"/>
          <p:cNvPicPr>
            <a:picLocks noChangeAspect="1"/>
          </p:cNvPicPr>
          <p:nvPr userDrawn="1"/>
        </p:nvPicPr>
        <p:blipFill>
          <a:blip r:embed="rId7" cstate="print"/>
          <a:stretch>
            <a:fillRect/>
          </a:stretch>
        </p:blipFill>
        <p:spPr>
          <a:xfrm>
            <a:off x="8182588" y="4302735"/>
            <a:ext cx="759560" cy="2546272"/>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rgbClr val="C3D69B">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solidFill>
                <a:prstClr val="white"/>
              </a:solidFill>
            </a:endParaRPr>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7990403" y="6485592"/>
            <a:ext cx="1153599" cy="365125"/>
          </a:xfrm>
        </p:spPr>
        <p:txBody>
          <a:bodyPr/>
          <a:lstStyle/>
          <a:p>
            <a:fld id="{C896265C-861C-3442-8EF5-8DF0EA85E3C1}" type="slidenum">
              <a:rPr lang="en-GB" smtClean="0">
                <a:solidFill>
                  <a:prstClr val="black">
                    <a:tint val="75000"/>
                  </a:prstClr>
                </a:solidFill>
              </a:rPr>
            </a:fld>
            <a:endParaRPr lang="en-GB">
              <a:solidFill>
                <a:prstClr val="black">
                  <a:tint val="75000"/>
                </a:prstClr>
              </a:solidFill>
            </a:endParaRPr>
          </a:p>
        </p:txBody>
      </p:sp>
      <p:sp>
        <p:nvSpPr>
          <p:cNvPr id="13" name="Text Placeholder 12"/>
          <p:cNvSpPr>
            <a:spLocks noGrp="1"/>
          </p:cNvSpPr>
          <p:nvPr>
            <p:ph type="body" sz="quarter" idx="11"/>
          </p:nvPr>
        </p:nvSpPr>
        <p:spPr>
          <a:xfrm>
            <a:off x="417510" y="-43996"/>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3" y="631745"/>
            <a:ext cx="309880" cy="368300"/>
          </a:xfrm>
          <a:prstGeom prst="rect">
            <a:avLst/>
          </a:prstGeom>
          <a:noFill/>
        </p:spPr>
        <p:txBody>
          <a:bodyPr wrap="none" rtlCol="0">
            <a:spAutoFit/>
          </a:bodyPr>
          <a:lstStyle/>
          <a:p>
            <a:pPr defTabSz="608965"/>
            <a:endParaRPr lang="en-GB" sz="1800">
              <a:solidFill>
                <a:prstClr val="black"/>
              </a:solidFill>
            </a:endParaRPr>
          </a:p>
        </p:txBody>
      </p:sp>
      <p:sp>
        <p:nvSpPr>
          <p:cNvPr id="20" name="Text Placeholder 19"/>
          <p:cNvSpPr>
            <a:spLocks noGrp="1"/>
          </p:cNvSpPr>
          <p:nvPr>
            <p:ph type="body" sz="quarter" idx="12" hasCustomPrompt="1"/>
          </p:nvPr>
        </p:nvSpPr>
        <p:spPr>
          <a:xfrm>
            <a:off x="417513" y="460828"/>
            <a:ext cx="5021262" cy="312411"/>
          </a:xfrm>
        </p:spPr>
        <p:txBody>
          <a:bodyPr>
            <a:noAutofit/>
          </a:bodyPr>
          <a:lstStyle>
            <a:lvl1pPr marL="0" indent="0">
              <a:buNone/>
              <a:defRPr sz="2000" b="0" cap="none" spc="0">
                <a:ln w="0"/>
                <a:solidFill>
                  <a:schemeClr val="accent3">
                    <a:lumMod val="50000"/>
                  </a:schemeClr>
                </a:solidFill>
                <a:effectLst>
                  <a:outerShdw blurRad="38100" dist="19050" dir="2700000" algn="tl" rotWithShape="0">
                    <a:schemeClr val="dk1">
                      <a:alpha val="40000"/>
                    </a:schemeClr>
                  </a:outerShdw>
                </a:effectLst>
              </a:defRPr>
            </a:lvl1pPr>
          </a:lstStyle>
          <a:p>
            <a:pPr lvl="0"/>
            <a:r>
              <a:rPr lang="en-US" dirty="0"/>
              <a:t>Click to edit Master text y</a:t>
            </a:r>
            <a:endParaRPr lang="en-GB" dirty="0"/>
          </a:p>
        </p:txBody>
      </p:sp>
      <p:sp>
        <p:nvSpPr>
          <p:cNvPr id="7" name="Rectangle 6"/>
          <p:cNvSpPr/>
          <p:nvPr userDrawn="1"/>
        </p:nvSpPr>
        <p:spPr>
          <a:xfrm>
            <a:off x="-72872" y="6676756"/>
            <a:ext cx="1317625" cy="182245"/>
          </a:xfrm>
          <a:prstGeom prst="rect">
            <a:avLst/>
          </a:prstGeom>
        </p:spPr>
        <p:txBody>
          <a:bodyPr wrap="none" lIns="91422" tIns="45711" rIns="91422" bIns="45711">
            <a:spAutoFit/>
          </a:bodyPr>
          <a:lstStyle/>
          <a:p>
            <a:pPr algn="ctr" defTabSz="608965"/>
            <a:r>
              <a:rPr lang="en-US" sz="600">
                <a:solidFill>
                  <a:prstClr val="black"/>
                </a:solidFill>
              </a:rPr>
              <a:t>Copyright © 2018 Henry Exham</a:t>
            </a:r>
            <a:endParaRPr lang="en-US" sz="600">
              <a:solidFill>
                <a:prstClr val="black"/>
              </a:solidFill>
            </a:endParaRPr>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chemeClr val="accent6">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GB" sz="1800">
              <a:solidFill>
                <a:prstClr val="white"/>
              </a:solidFill>
            </a:endParaRPr>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8069282" y="6492876"/>
            <a:ext cx="1074721" cy="365125"/>
          </a:xfrm>
        </p:spPr>
        <p:txBody>
          <a:bodyPr/>
          <a:lstStyle/>
          <a:p>
            <a:fld id="{C896265C-861C-3442-8EF5-8DF0EA85E3C1}" type="slidenum">
              <a:rPr lang="en-GB" smtClean="0">
                <a:solidFill>
                  <a:prstClr val="black">
                    <a:tint val="75000"/>
                  </a:prstClr>
                </a:solidFill>
              </a:rPr>
            </a:fld>
            <a:endParaRPr lang="en-GB">
              <a:solidFill>
                <a:prstClr val="black">
                  <a:tint val="75000"/>
                </a:prstClr>
              </a:solidFill>
            </a:endParaRPr>
          </a:p>
        </p:txBody>
      </p:sp>
      <p:sp>
        <p:nvSpPr>
          <p:cNvPr id="13" name="Text Placeholder 12"/>
          <p:cNvSpPr>
            <a:spLocks noGrp="1"/>
          </p:cNvSpPr>
          <p:nvPr>
            <p:ph type="body" sz="quarter" idx="11"/>
          </p:nvPr>
        </p:nvSpPr>
        <p:spPr>
          <a:xfrm>
            <a:off x="417510" y="-22665"/>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3" y="631745"/>
            <a:ext cx="309880" cy="368300"/>
          </a:xfrm>
          <a:prstGeom prst="rect">
            <a:avLst/>
          </a:prstGeom>
          <a:noFill/>
        </p:spPr>
        <p:txBody>
          <a:bodyPr wrap="none" rtlCol="0">
            <a:spAutoFit/>
          </a:bodyPr>
          <a:lstStyle/>
          <a:p>
            <a:pPr defTabSz="608965"/>
            <a:endParaRPr lang="en-GB" sz="1800">
              <a:solidFill>
                <a:prstClr val="black"/>
              </a:solidFill>
            </a:endParaRPr>
          </a:p>
        </p:txBody>
      </p:sp>
      <p:sp>
        <p:nvSpPr>
          <p:cNvPr id="20" name="Text Placeholder 19"/>
          <p:cNvSpPr>
            <a:spLocks noGrp="1"/>
          </p:cNvSpPr>
          <p:nvPr>
            <p:ph type="body" sz="quarter" idx="12" hasCustomPrompt="1"/>
          </p:nvPr>
        </p:nvSpPr>
        <p:spPr>
          <a:xfrm>
            <a:off x="417513" y="462605"/>
            <a:ext cx="5021262" cy="312411"/>
          </a:xfrm>
        </p:spPr>
        <p:txBody>
          <a:bodyPr>
            <a:noAutofit/>
          </a:bodyPr>
          <a:lstStyle>
            <a:lvl1pPr marL="0" indent="0">
              <a:buNone/>
              <a:defRPr sz="2000" b="0" cap="none" spc="0">
                <a:ln>
                  <a:noFill/>
                </a:ln>
                <a:solidFill>
                  <a:schemeClr val="accent6">
                    <a:lumMod val="50000"/>
                  </a:schemeClr>
                </a:solidFill>
                <a:effectLst/>
              </a:defRPr>
            </a:lvl1pPr>
          </a:lstStyle>
          <a:p>
            <a:pPr lvl="0"/>
            <a:r>
              <a:rPr lang="en-US" dirty="0"/>
              <a:t>Click to edit Master text y</a:t>
            </a:r>
            <a:endParaRPr lang="en-GB" dirty="0"/>
          </a:p>
        </p:txBody>
      </p:sp>
      <p:sp>
        <p:nvSpPr>
          <p:cNvPr id="7" name="Rectangle 6"/>
          <p:cNvSpPr/>
          <p:nvPr userDrawn="1"/>
        </p:nvSpPr>
        <p:spPr>
          <a:xfrm>
            <a:off x="-72872" y="6676756"/>
            <a:ext cx="1317625" cy="182245"/>
          </a:xfrm>
          <a:prstGeom prst="rect">
            <a:avLst/>
          </a:prstGeom>
        </p:spPr>
        <p:txBody>
          <a:bodyPr wrap="none" lIns="91422" tIns="45711" rIns="91422" bIns="45711">
            <a:spAutoFit/>
          </a:bodyPr>
          <a:lstStyle/>
          <a:p>
            <a:pPr algn="ctr" defTabSz="608965"/>
            <a:r>
              <a:rPr lang="en-US" sz="600">
                <a:solidFill>
                  <a:prstClr val="black"/>
                </a:solidFill>
              </a:rPr>
              <a:t>Copyright © 2018 Henry Exham</a:t>
            </a:r>
            <a:endParaRPr lang="en-US" sz="600">
              <a:solidFill>
                <a:prstClr val="black"/>
              </a:solidFill>
            </a:endParaRPr>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
        <p:nvSpPr>
          <p:cNvPr id="2" name="TextBox 1"/>
          <p:cNvSpPr txBox="1"/>
          <p:nvPr userDrawn="1"/>
        </p:nvSpPr>
        <p:spPr>
          <a:xfrm>
            <a:off x="8803879" y="17192"/>
            <a:ext cx="398145" cy="2708433"/>
          </a:xfrm>
          <a:prstGeom prst="rect">
            <a:avLst/>
          </a:prstGeom>
          <a:noFill/>
        </p:spPr>
        <p:txBody>
          <a:bodyPr vert="vert" wrap="square" rtlCol="0">
            <a:spAutoFit/>
          </a:bodyPr>
          <a:lstStyle/>
          <a:p>
            <a:pPr defTabSz="608965"/>
            <a:r>
              <a:rPr lang="en-US" sz="1400" b="1" i="1">
                <a:solidFill>
                  <a:srgbClr val="9BBB59">
                    <a:lumMod val="50000"/>
                  </a:srgbClr>
                </a:solidFill>
              </a:rPr>
              <a:t>PAPER 2</a:t>
            </a:r>
            <a:endParaRPr lang="en-US" sz="1400" b="1" i="1">
              <a:solidFill>
                <a:srgbClr val="9BBB59">
                  <a:lumMod val="50000"/>
                </a:srgbClr>
              </a:solidFill>
            </a:endParaRPr>
          </a:p>
        </p:txBody>
      </p:sp>
      <p:sp>
        <p:nvSpPr>
          <p:cNvPr id="15" name="TextBox 14"/>
          <p:cNvSpPr txBox="1"/>
          <p:nvPr userDrawn="1"/>
        </p:nvSpPr>
        <p:spPr>
          <a:xfrm rot="10800000">
            <a:off x="-83069" y="-1774217"/>
            <a:ext cx="398145" cy="2708433"/>
          </a:xfrm>
          <a:prstGeom prst="rect">
            <a:avLst/>
          </a:prstGeom>
          <a:noFill/>
        </p:spPr>
        <p:txBody>
          <a:bodyPr vert="vert" wrap="square" rtlCol="0">
            <a:spAutoFit/>
          </a:bodyPr>
          <a:lstStyle/>
          <a:p>
            <a:pPr defTabSz="608965"/>
            <a:r>
              <a:rPr lang="en-US" sz="1400" b="1" i="1">
                <a:solidFill>
                  <a:srgbClr val="9BBB59">
                    <a:lumMod val="50000"/>
                  </a:srgbClr>
                </a:solidFill>
              </a:rPr>
              <a:t>PAPER 2</a:t>
            </a:r>
            <a:endParaRPr lang="en-US" sz="1400" b="1" i="1">
              <a:solidFill>
                <a:srgbClr val="9BBB59">
                  <a:lumMod val="50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slide" Target="../slides/slide55.xml"/><Relationship Id="rId17" Type="http://schemas.openxmlformats.org/officeDocument/2006/relationships/slide" Target="../slides/slide40.xml"/><Relationship Id="rId16" Type="http://schemas.openxmlformats.org/officeDocument/2006/relationships/slide" Target="../slides/slide7.xml"/><Relationship Id="rId15" Type="http://schemas.openxmlformats.org/officeDocument/2006/relationships/image" Target="../media/image2.png"/><Relationship Id="rId14" Type="http://schemas.openxmlformats.org/officeDocument/2006/relationships/image" Target="../media/image4.png"/><Relationship Id="rId13" Type="http://schemas.openxmlformats.org/officeDocument/2006/relationships/image" Target="../media/image6.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9" Type="http://schemas.openxmlformats.org/officeDocument/2006/relationships/theme" Target="../theme/theme3.xml"/><Relationship Id="rId18" Type="http://schemas.openxmlformats.org/officeDocument/2006/relationships/slide" Target="../slides/slide55.xml"/><Relationship Id="rId17" Type="http://schemas.openxmlformats.org/officeDocument/2006/relationships/slide" Target="../slides/slide40.xml"/><Relationship Id="rId16" Type="http://schemas.openxmlformats.org/officeDocument/2006/relationships/slide" Target="../slides/slide2.xml"/><Relationship Id="rId15" Type="http://schemas.openxmlformats.org/officeDocument/2006/relationships/image" Target="../media/image2.png"/><Relationship Id="rId14" Type="http://schemas.openxmlformats.org/officeDocument/2006/relationships/image" Target="../media/image4.png"/><Relationship Id="rId13" Type="http://schemas.openxmlformats.org/officeDocument/2006/relationships/image" Target="../media/image7.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9" Type="http://schemas.openxmlformats.org/officeDocument/2006/relationships/theme" Target="../theme/theme4.xml"/><Relationship Id="rId18" Type="http://schemas.openxmlformats.org/officeDocument/2006/relationships/slide" Target="../slides/slide55.xml"/><Relationship Id="rId17" Type="http://schemas.openxmlformats.org/officeDocument/2006/relationships/slide" Target="../slides/slide7.xml"/><Relationship Id="rId16" Type="http://schemas.openxmlformats.org/officeDocument/2006/relationships/slide" Target="../slides/slide2.xml"/><Relationship Id="rId15" Type="http://schemas.openxmlformats.org/officeDocument/2006/relationships/image" Target="../media/image2.png"/><Relationship Id="rId14" Type="http://schemas.openxmlformats.org/officeDocument/2006/relationships/image" Target="../media/image4.png"/><Relationship Id="rId13" Type="http://schemas.openxmlformats.org/officeDocument/2006/relationships/image" Target="../media/image8.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9" Type="http://schemas.openxmlformats.org/officeDocument/2006/relationships/theme" Target="../theme/theme5.xml"/><Relationship Id="rId18" Type="http://schemas.openxmlformats.org/officeDocument/2006/relationships/slide" Target="../slides/slide40.xml"/><Relationship Id="rId17" Type="http://schemas.openxmlformats.org/officeDocument/2006/relationships/slide" Target="../slides/slide7.xml"/><Relationship Id="rId16" Type="http://schemas.openxmlformats.org/officeDocument/2006/relationships/slide" Target="../slides/slide2.xml"/><Relationship Id="rId15" Type="http://schemas.openxmlformats.org/officeDocument/2006/relationships/image" Target="../media/image2.png"/><Relationship Id="rId14"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5" Type="http://schemas.openxmlformats.org/officeDocument/2006/relationships/theme" Target="../theme/theme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5" name="图片 1084"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207303" name="图片 1207302" descr="contents_slide_lifestyle1"/>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207298" name="文本框 1207297"/>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1207299" name="文本框 1207298"/>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207300" name="图片 1207299"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207301" name="图片 1207300"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
        <p:nvSpPr>
          <p:cNvPr id="1207304" name="矩形 1207303">
            <a:hlinkClick r:id="rId16" action="ppaction://hlinksldjump"/>
          </p:cNvPr>
          <p:cNvSpPr/>
          <p:nvPr userDrawn="1"/>
        </p:nvSpPr>
        <p:spPr>
          <a:xfrm>
            <a:off x="2349500" y="3416300"/>
            <a:ext cx="4419600" cy="508000"/>
          </a:xfrm>
          <a:prstGeom prst="rect">
            <a:avLst/>
          </a:prstGeom>
          <a:noFill/>
          <a:ln w="9525">
            <a:noFill/>
          </a:ln>
        </p:spPr>
        <p:txBody>
          <a:bodyPr/>
          <a:p>
            <a:endParaRPr lang="zh-CN" altLang="en-US"/>
          </a:p>
        </p:txBody>
      </p:sp>
      <p:sp>
        <p:nvSpPr>
          <p:cNvPr id="1207305" name="矩形 1207304">
            <a:hlinkClick r:id="rId17" action="ppaction://hlinksldjump"/>
          </p:cNvPr>
          <p:cNvSpPr/>
          <p:nvPr userDrawn="1"/>
        </p:nvSpPr>
        <p:spPr>
          <a:xfrm>
            <a:off x="3162300" y="4546600"/>
            <a:ext cx="2781300" cy="495300"/>
          </a:xfrm>
          <a:prstGeom prst="rect">
            <a:avLst/>
          </a:prstGeom>
          <a:noFill/>
          <a:ln w="9525">
            <a:noFill/>
          </a:ln>
        </p:spPr>
        <p:txBody>
          <a:bodyPr/>
          <a:p>
            <a:endParaRPr lang="zh-CN" altLang="en-US"/>
          </a:p>
        </p:txBody>
      </p:sp>
      <p:sp>
        <p:nvSpPr>
          <p:cNvPr id="1207306" name="矩形 1207305">
            <a:hlinkClick r:id="rId18" action="ppaction://hlinksldjump"/>
          </p:cNvPr>
          <p:cNvSpPr/>
          <p:nvPr userDrawn="1"/>
        </p:nvSpPr>
        <p:spPr>
          <a:xfrm>
            <a:off x="2705100" y="5689600"/>
            <a:ext cx="3695700" cy="4953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203206" name="图片 1203205" descr="contents_slide_lifestyle2"/>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203202" name="文本框 120320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1203203" name="文本框 120320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203204" name="图片 1203203"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203205" name="图片 1203204"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
        <p:nvSpPr>
          <p:cNvPr id="1203207" name="矩形 1203206">
            <a:hlinkClick r:id="rId16" action="ppaction://hlinksldjump"/>
          </p:cNvPr>
          <p:cNvSpPr/>
          <p:nvPr userDrawn="1"/>
        </p:nvSpPr>
        <p:spPr>
          <a:xfrm>
            <a:off x="2743200" y="2311400"/>
            <a:ext cx="3670300" cy="469900"/>
          </a:xfrm>
          <a:prstGeom prst="rect">
            <a:avLst/>
          </a:prstGeom>
          <a:noFill/>
          <a:ln w="9525">
            <a:noFill/>
          </a:ln>
        </p:spPr>
        <p:txBody>
          <a:bodyPr/>
          <a:p>
            <a:endParaRPr lang="zh-CN" altLang="en-US"/>
          </a:p>
        </p:txBody>
      </p:sp>
      <p:sp>
        <p:nvSpPr>
          <p:cNvPr id="1203208" name="矩形 1203207">
            <a:hlinkClick r:id="rId17" action="ppaction://hlinksldjump"/>
          </p:cNvPr>
          <p:cNvSpPr/>
          <p:nvPr userDrawn="1"/>
        </p:nvSpPr>
        <p:spPr>
          <a:xfrm>
            <a:off x="3162300" y="4559300"/>
            <a:ext cx="2768600" cy="469900"/>
          </a:xfrm>
          <a:prstGeom prst="rect">
            <a:avLst/>
          </a:prstGeom>
          <a:noFill/>
          <a:ln w="9525">
            <a:noFill/>
          </a:ln>
        </p:spPr>
        <p:txBody>
          <a:bodyPr/>
          <a:p>
            <a:endParaRPr lang="zh-CN" altLang="en-US"/>
          </a:p>
        </p:txBody>
      </p:sp>
      <p:sp>
        <p:nvSpPr>
          <p:cNvPr id="1203209" name="矩形 1203208">
            <a:hlinkClick r:id="rId18" action="ppaction://hlinksldjump"/>
          </p:cNvPr>
          <p:cNvSpPr/>
          <p:nvPr userDrawn="1"/>
        </p:nvSpPr>
        <p:spPr>
          <a:xfrm>
            <a:off x="2730500" y="5702300"/>
            <a:ext cx="3683000" cy="4826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204230" name="图片 1204229" descr="contents_slide_lifestyle3"/>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204226" name="文本框 1204225"/>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1204227" name="文本框 1204226"/>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204228" name="图片 1204227"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204229" name="图片 1204228"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
        <p:nvSpPr>
          <p:cNvPr id="1204231" name="矩形 1204230">
            <a:hlinkClick r:id="rId16" action="ppaction://hlinksldjump"/>
          </p:cNvPr>
          <p:cNvSpPr/>
          <p:nvPr userDrawn="1"/>
        </p:nvSpPr>
        <p:spPr>
          <a:xfrm>
            <a:off x="2743200" y="2298700"/>
            <a:ext cx="3619500" cy="482600"/>
          </a:xfrm>
          <a:prstGeom prst="rect">
            <a:avLst/>
          </a:prstGeom>
          <a:noFill/>
          <a:ln w="9525">
            <a:noFill/>
          </a:ln>
        </p:spPr>
        <p:txBody>
          <a:bodyPr/>
          <a:p>
            <a:endParaRPr lang="zh-CN" altLang="en-US"/>
          </a:p>
        </p:txBody>
      </p:sp>
      <p:sp>
        <p:nvSpPr>
          <p:cNvPr id="1204232" name="矩形 1204231">
            <a:hlinkClick r:id="rId17" action="ppaction://hlinksldjump"/>
          </p:cNvPr>
          <p:cNvSpPr/>
          <p:nvPr userDrawn="1"/>
        </p:nvSpPr>
        <p:spPr>
          <a:xfrm>
            <a:off x="2336800" y="3429000"/>
            <a:ext cx="4445000" cy="469900"/>
          </a:xfrm>
          <a:prstGeom prst="rect">
            <a:avLst/>
          </a:prstGeom>
          <a:noFill/>
          <a:ln w="9525">
            <a:noFill/>
          </a:ln>
        </p:spPr>
        <p:txBody>
          <a:bodyPr/>
          <a:p>
            <a:endParaRPr lang="zh-CN" altLang="en-US"/>
          </a:p>
        </p:txBody>
      </p:sp>
      <p:sp>
        <p:nvSpPr>
          <p:cNvPr id="1204233" name="矩形 1204232">
            <a:hlinkClick r:id="rId18" action="ppaction://hlinksldjump"/>
          </p:cNvPr>
          <p:cNvSpPr/>
          <p:nvPr userDrawn="1"/>
        </p:nvSpPr>
        <p:spPr>
          <a:xfrm>
            <a:off x="2717800" y="5689600"/>
            <a:ext cx="3695700" cy="4953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205254" name="图片 1205253" descr="contents_slide_lifestyle4"/>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1205250" name="文本框 1205249"/>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1205251" name="文本框 1205250"/>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205252" name="图片 1205251"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pic>
        <p:nvPicPr>
          <p:cNvPr id="1205253" name="图片 1205252" descr="forward_arrow_colour">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
        <p:nvSpPr>
          <p:cNvPr id="1205255" name="矩形 1205254">
            <a:hlinkClick r:id="rId16" action="ppaction://hlinksldjump"/>
          </p:cNvPr>
          <p:cNvSpPr/>
          <p:nvPr userDrawn="1"/>
        </p:nvSpPr>
        <p:spPr>
          <a:xfrm>
            <a:off x="2705100" y="2311400"/>
            <a:ext cx="3708400" cy="469900"/>
          </a:xfrm>
          <a:prstGeom prst="rect">
            <a:avLst/>
          </a:prstGeom>
          <a:noFill/>
          <a:ln w="9525">
            <a:noFill/>
          </a:ln>
        </p:spPr>
        <p:txBody>
          <a:bodyPr/>
          <a:p>
            <a:endParaRPr lang="zh-CN" altLang="en-US"/>
          </a:p>
        </p:txBody>
      </p:sp>
      <p:sp>
        <p:nvSpPr>
          <p:cNvPr id="1205256" name="矩形 1205255">
            <a:hlinkClick r:id="rId17" action="ppaction://hlinksldjump"/>
          </p:cNvPr>
          <p:cNvSpPr/>
          <p:nvPr userDrawn="1"/>
        </p:nvSpPr>
        <p:spPr>
          <a:xfrm>
            <a:off x="2362200" y="3441700"/>
            <a:ext cx="4419600" cy="469900"/>
          </a:xfrm>
          <a:prstGeom prst="rect">
            <a:avLst/>
          </a:prstGeom>
          <a:noFill/>
          <a:ln w="9525">
            <a:noFill/>
          </a:ln>
        </p:spPr>
        <p:txBody>
          <a:bodyPr/>
          <a:p>
            <a:endParaRPr lang="zh-CN" altLang="en-US"/>
          </a:p>
        </p:txBody>
      </p:sp>
      <p:sp>
        <p:nvSpPr>
          <p:cNvPr id="1205257" name="矩形 1205256">
            <a:hlinkClick r:id="rId18" action="ppaction://hlinksldjump"/>
          </p:cNvPr>
          <p:cNvSpPr/>
          <p:nvPr userDrawn="1"/>
        </p:nvSpPr>
        <p:spPr>
          <a:xfrm>
            <a:off x="3162300" y="4572000"/>
            <a:ext cx="2781300" cy="4572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36962" name="图片 936961"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36963" name="文本框 936962"/>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52</a:t>
            </a:r>
            <a:endParaRPr lang="en-GB" altLang="zh-CN" sz="1000" b="0">
              <a:solidFill>
                <a:srgbClr val="5B0091"/>
              </a:solidFill>
              <a:ea typeface="Arial" panose="020B0604020202020204" pitchFamily="34" charset="0"/>
            </a:endParaRPr>
          </a:p>
        </p:txBody>
      </p:sp>
      <p:sp>
        <p:nvSpPr>
          <p:cNvPr id="936964" name="文本框 936963"/>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36965" name="图片 936964"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936966" name="标题 936965"/>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8965"/>
            <a:fld id="{4ABBF95F-AC47-344E-8082-DA4F4A5EC32F}"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8965"/>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8965"/>
            <a:fld id="{114D6A22-3CE1-A64D-BFFF-123754722F4F}" type="slidenum">
              <a:rPr lang="en-US" smtClean="0">
                <a:solidFill>
                  <a:prstClr val="black">
                    <a:tint val="75000"/>
                  </a:prstClr>
                </a:solidFill>
              </a:rPr>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15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15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15000"/>
        </a:spcBef>
        <a:buFont typeface="Arial" panose="020B0604020202020204"/>
        <a:buChar char="•"/>
        <a:defRPr sz="2400" kern="1200">
          <a:solidFill>
            <a:schemeClr val="tx1"/>
          </a:solidFill>
          <a:latin typeface="+mn-lt"/>
          <a:ea typeface="+mn-ea"/>
          <a:cs typeface="+mn-cs"/>
        </a:defRPr>
      </a:lvl3pPr>
      <a:lvl4pPr marL="16002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4pPr>
      <a:lvl5pPr marL="20574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5pPr>
      <a:lvl6pPr marL="25146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6pPr>
      <a:lvl7pPr marL="29718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7pPr>
      <a:lvl8pPr marL="34290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8pPr>
      <a:lvl9pPr marL="3886200" indent="-228600" algn="l" defTabSz="456565" rtl="0" eaLnBrk="1" latinLnBrk="0" hangingPunct="1">
        <a:spcBef>
          <a:spcPct val="15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800" kern="1200">
          <a:solidFill>
            <a:schemeClr val="tx1"/>
          </a:solidFill>
          <a:latin typeface="+mn-lt"/>
          <a:ea typeface="+mn-ea"/>
          <a:cs typeface="+mn-cs"/>
        </a:defRPr>
      </a:lvl1pPr>
      <a:lvl2pPr marL="457200" algn="l" defTabSz="456565" rtl="0" eaLnBrk="1" latinLnBrk="0" hangingPunct="1">
        <a:defRPr sz="1800" kern="1200">
          <a:solidFill>
            <a:schemeClr val="tx1"/>
          </a:solidFill>
          <a:latin typeface="+mn-lt"/>
          <a:ea typeface="+mn-ea"/>
          <a:cs typeface="+mn-cs"/>
        </a:defRPr>
      </a:lvl2pPr>
      <a:lvl3pPr marL="914400" algn="l" defTabSz="456565" rtl="0" eaLnBrk="1" latinLnBrk="0" hangingPunct="1">
        <a:defRPr sz="1800" kern="1200">
          <a:solidFill>
            <a:schemeClr val="tx1"/>
          </a:solidFill>
          <a:latin typeface="+mn-lt"/>
          <a:ea typeface="+mn-ea"/>
          <a:cs typeface="+mn-cs"/>
        </a:defRPr>
      </a:lvl3pPr>
      <a:lvl4pPr marL="1371600" algn="l" defTabSz="456565" rtl="0" eaLnBrk="1" latinLnBrk="0" hangingPunct="1">
        <a:defRPr sz="1800" kern="1200">
          <a:solidFill>
            <a:schemeClr val="tx1"/>
          </a:solidFill>
          <a:latin typeface="+mn-lt"/>
          <a:ea typeface="+mn-ea"/>
          <a:cs typeface="+mn-cs"/>
        </a:defRPr>
      </a:lvl4pPr>
      <a:lvl5pPr marL="1828800" algn="l" defTabSz="456565" rtl="0" eaLnBrk="1" latinLnBrk="0" hangingPunct="1">
        <a:defRPr sz="1800" kern="1200">
          <a:solidFill>
            <a:schemeClr val="tx1"/>
          </a:solidFill>
          <a:latin typeface="+mn-lt"/>
          <a:ea typeface="+mn-ea"/>
          <a:cs typeface="+mn-cs"/>
        </a:defRPr>
      </a:lvl5pPr>
      <a:lvl6pPr marL="2286000" algn="l" defTabSz="456565" rtl="0" eaLnBrk="1" latinLnBrk="0" hangingPunct="1">
        <a:defRPr sz="1800" kern="1200">
          <a:solidFill>
            <a:schemeClr val="tx1"/>
          </a:solidFill>
          <a:latin typeface="+mn-lt"/>
          <a:ea typeface="+mn-ea"/>
          <a:cs typeface="+mn-cs"/>
        </a:defRPr>
      </a:lvl6pPr>
      <a:lvl7pPr marL="2743200" algn="l" defTabSz="456565" rtl="0" eaLnBrk="1" latinLnBrk="0" hangingPunct="1">
        <a:defRPr sz="1800" kern="1200">
          <a:solidFill>
            <a:schemeClr val="tx1"/>
          </a:solidFill>
          <a:latin typeface="+mn-lt"/>
          <a:ea typeface="+mn-ea"/>
          <a:cs typeface="+mn-cs"/>
        </a:defRPr>
      </a:lvl7pPr>
      <a:lvl8pPr marL="3200400" algn="l" defTabSz="456565" rtl="0" eaLnBrk="1" latinLnBrk="0" hangingPunct="1">
        <a:defRPr sz="1800" kern="1200">
          <a:solidFill>
            <a:schemeClr val="tx1"/>
          </a:solidFill>
          <a:latin typeface="+mn-lt"/>
          <a:ea typeface="+mn-ea"/>
          <a:cs typeface="+mn-cs"/>
        </a:defRPr>
      </a:lvl8pPr>
      <a:lvl9pPr marL="3657600" algn="l" defTabSz="4565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8.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32.jpeg"/><Relationship Id="rId2" Type="http://schemas.openxmlformats.org/officeDocument/2006/relationships/tags" Target="../tags/tag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33.jpe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2.xml"/><Relationship Id="rId4" Type="http://schemas.openxmlformats.org/officeDocument/2006/relationships/image" Target="../media/image39.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2.xml"/><Relationship Id="rId4" Type="http://schemas.openxmlformats.org/officeDocument/2006/relationships/image" Target="../media/image40.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41.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2.xml"/><Relationship Id="rId4" Type="http://schemas.openxmlformats.org/officeDocument/2006/relationships/image" Target="../media/image42.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1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8.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45.jpe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2.xml"/><Relationship Id="rId4" Type="http://schemas.openxmlformats.org/officeDocument/2006/relationships/image" Target="../media/image46.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47.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2.xml"/><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49.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5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0.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2.xml"/><Relationship Id="rId4" Type="http://schemas.openxmlformats.org/officeDocument/2006/relationships/image" Target="../media/image51.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2.xml"/><Relationship Id="rId4" Type="http://schemas.openxmlformats.org/officeDocument/2006/relationships/image" Target="../media/image52.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8.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53.wmf"/><Relationship Id="rId2" Type="http://schemas.openxmlformats.org/officeDocument/2006/relationships/image" Target="../media/image21.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2.xml"/><Relationship Id="rId3" Type="http://schemas.openxmlformats.org/officeDocument/2006/relationships/image" Target="../media/image54.wmf"/><Relationship Id="rId2" Type="http://schemas.openxmlformats.org/officeDocument/2006/relationships/image" Target="../media/image2.png"/><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2.xml"/><Relationship Id="rId3" Type="http://schemas.openxmlformats.org/officeDocument/2006/relationships/image" Target="../media/image55.wmf"/><Relationship Id="rId2" Type="http://schemas.openxmlformats.org/officeDocument/2006/relationships/image" Target="../media/image2.png"/><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2.xml"/><Relationship Id="rId2" Type="http://schemas.openxmlformats.org/officeDocument/2006/relationships/image" Target="../media/image56.wmf"/><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22.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23.wmf"/><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15620" y="1259840"/>
            <a:ext cx="7997190" cy="3230245"/>
          </a:xfrm>
          <a:prstGeom prst="rect">
            <a:avLst/>
          </a:prstGeom>
          <a:noFill/>
        </p:spPr>
        <p:txBody>
          <a:bodyPr wrap="square" rtlCol="0" anchor="t">
            <a:spAutoFit/>
          </a:bodyPr>
          <a:p>
            <a:r>
              <a:rPr lang="zh-CN" altLang="en-US" b="0"/>
              <a:t>CVD is a general</a:t>
            </a:r>
            <a:r>
              <a:rPr lang="en-US" altLang="zh-CN" b="0"/>
              <a:t> </a:t>
            </a:r>
            <a:r>
              <a:rPr lang="zh-CN" altLang="en-US" b="0"/>
              <a:t>term for</a:t>
            </a:r>
            <a:r>
              <a:rPr lang="en-US" altLang="zh-CN" b="0"/>
              <a:t> </a:t>
            </a:r>
            <a:r>
              <a:rPr lang="zh-CN" altLang="en-US" b="0"/>
              <a:t>conditions</a:t>
            </a:r>
            <a:r>
              <a:rPr lang="en-US" altLang="zh-CN" b="0"/>
              <a:t> </a:t>
            </a:r>
            <a:r>
              <a:rPr lang="zh-CN" altLang="en-US" b="0"/>
              <a:t>a</a:t>
            </a:r>
            <a:r>
              <a:rPr lang="en-US" altLang="zh-CN" b="0"/>
              <a:t>ffe</a:t>
            </a:r>
            <a:r>
              <a:rPr lang="zh-CN" altLang="en-US" b="0"/>
              <a:t>cting</a:t>
            </a:r>
            <a:r>
              <a:rPr lang="en-US" altLang="zh-CN" b="0"/>
              <a:t> </a:t>
            </a:r>
            <a:r>
              <a:rPr lang="zh-CN" altLang="en-US" b="0"/>
              <a:t>the</a:t>
            </a:r>
            <a:r>
              <a:rPr lang="en-US" altLang="zh-CN" b="0"/>
              <a:t> </a:t>
            </a:r>
            <a:r>
              <a:rPr lang="zh-CN" altLang="en-US" b="0"/>
              <a:t>heart</a:t>
            </a:r>
            <a:r>
              <a:rPr lang="en-US" altLang="zh-CN" b="0"/>
              <a:t> </a:t>
            </a:r>
            <a:r>
              <a:rPr lang="zh-CN" altLang="en-US" b="0"/>
              <a:t>and</a:t>
            </a:r>
            <a:r>
              <a:rPr lang="en-US" altLang="zh-CN" b="0"/>
              <a:t> </a:t>
            </a:r>
            <a:r>
              <a:rPr lang="zh-CN" altLang="en-US" b="0"/>
              <a:t>blood</a:t>
            </a:r>
            <a:r>
              <a:rPr lang="en-US" altLang="zh-CN" b="0"/>
              <a:t> </a:t>
            </a:r>
            <a:r>
              <a:rPr lang="zh-CN" altLang="en-US" b="0"/>
              <a:t>vessels</a:t>
            </a:r>
            <a:endParaRPr lang="zh-CN" altLang="en-US" b="0"/>
          </a:p>
          <a:p>
            <a:r>
              <a:rPr lang="zh-CN" altLang="en-US" b="0"/>
              <a:t>Itis usually associated</a:t>
            </a:r>
            <a:r>
              <a:rPr lang="en-US" altLang="zh-CN" b="0"/>
              <a:t> </a:t>
            </a:r>
            <a:r>
              <a:rPr lang="zh-CN" altLang="en-US" b="0"/>
              <a:t>with</a:t>
            </a:r>
            <a:endParaRPr lang="zh-CN" altLang="en-US" b="0"/>
          </a:p>
          <a:p>
            <a:pPr marL="342900" indent="-342900">
              <a:buFont typeface="Arial" panose="020B0604020202020204" pitchFamily="34" charset="0"/>
              <a:buChar char="•"/>
            </a:pPr>
            <a:r>
              <a:rPr lang="zh-CN" altLang="en-US" b="0"/>
              <a:t>Atherosclerosis</a:t>
            </a:r>
            <a:r>
              <a:rPr lang="zh-CN" altLang="en-US" b="0"/>
              <a:t>动脉粥样硬化; the</a:t>
            </a:r>
            <a:r>
              <a:rPr lang="en-US" altLang="zh-CN" b="0"/>
              <a:t> </a:t>
            </a:r>
            <a:r>
              <a:rPr lang="zh-CN" altLang="en-US" b="0"/>
              <a:t>formation of</a:t>
            </a:r>
            <a:r>
              <a:rPr lang="en-US" altLang="zh-CN" b="0"/>
              <a:t> </a:t>
            </a:r>
            <a:r>
              <a:rPr lang="zh-CN" altLang="en-US" b="0"/>
              <a:t>hard</a:t>
            </a:r>
            <a:r>
              <a:rPr lang="en-US" altLang="zh-CN" b="0"/>
              <a:t> </a:t>
            </a:r>
            <a:r>
              <a:rPr lang="zh-CN" altLang="en-US" b="0"/>
              <a:t>plaques in the</a:t>
            </a:r>
            <a:r>
              <a:rPr lang="en-US" altLang="zh-CN" b="0"/>
              <a:t> </a:t>
            </a:r>
            <a:r>
              <a:rPr lang="zh-CN" altLang="en-US" b="0"/>
              <a:t>artery lining</a:t>
            </a:r>
            <a:endParaRPr lang="zh-CN" altLang="en-US" b="0"/>
          </a:p>
          <a:p>
            <a:pPr marL="342900" indent="-342900">
              <a:buFont typeface="Arial" panose="020B0604020202020204" pitchFamily="34" charset="0"/>
              <a:buChar char="•"/>
            </a:pPr>
            <a:r>
              <a:rPr lang="zh-CN" altLang="en-US" b="0"/>
              <a:t>Thrombosis</a:t>
            </a:r>
            <a:r>
              <a:rPr lang="zh-CN" altLang="en-US" b="0"/>
              <a:t>血栓; the</a:t>
            </a:r>
            <a:r>
              <a:rPr lang="en-US" altLang="zh-CN" b="0"/>
              <a:t> </a:t>
            </a:r>
            <a:r>
              <a:rPr lang="zh-CN" altLang="en-US" b="0"/>
              <a:t>formation of</a:t>
            </a:r>
            <a:r>
              <a:rPr lang="en-US" altLang="zh-CN" b="0"/>
              <a:t> </a:t>
            </a:r>
            <a:r>
              <a:rPr lang="zh-CN" altLang="en-US" b="0"/>
              <a:t>blood</a:t>
            </a:r>
            <a:r>
              <a:rPr lang="en-US" altLang="zh-CN" b="0"/>
              <a:t> </a:t>
            </a:r>
            <a:r>
              <a:rPr lang="zh-CN" altLang="en-US" b="0"/>
              <a:t>clots in the</a:t>
            </a:r>
            <a:r>
              <a:rPr lang="en-US" altLang="zh-CN" b="0"/>
              <a:t> </a:t>
            </a:r>
            <a:r>
              <a:rPr lang="zh-CN" altLang="en-US" b="0"/>
              <a:t>arteries</a:t>
            </a:r>
            <a:endParaRPr lang="zh-CN" altLang="en-US"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p:nvPr>
        </p:nvPicPr>
        <p:blipFill>
          <a:blip r:embed="rId1"/>
          <a:stretch>
            <a:fillRect/>
          </a:stretch>
        </p:blipFill>
        <p:spPr>
          <a:xfrm>
            <a:off x="241300" y="1191260"/>
            <a:ext cx="8611870" cy="43389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p:nvPr>
        </p:nvPicPr>
        <p:blipFill>
          <a:blip r:embed="rId1"/>
          <a:stretch>
            <a:fillRect/>
          </a:stretch>
        </p:blipFill>
        <p:spPr>
          <a:xfrm>
            <a:off x="285750" y="456565"/>
            <a:ext cx="8428990" cy="562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54355" y="895985"/>
            <a:ext cx="8277225" cy="3630930"/>
          </a:xfrm>
          <a:prstGeom prst="rect">
            <a:avLst/>
          </a:prstGeom>
          <a:noFill/>
        </p:spPr>
        <p:txBody>
          <a:bodyPr wrap="square" rtlCol="0" anchor="t">
            <a:spAutoFit/>
          </a:bodyPr>
          <a:p>
            <a:r>
              <a:rPr lang="zh-CN" altLang="en-US" sz="2000" b="0"/>
              <a:t>●Risk factors can be</a:t>
            </a:r>
            <a:endParaRPr lang="zh-CN" altLang="en-US" sz="2000" b="0"/>
          </a:p>
          <a:p>
            <a:pPr marL="342900" indent="-342900">
              <a:buFont typeface="Arial" panose="020B0604020202020204" pitchFamily="34" charset="0"/>
              <a:buChar char="•"/>
            </a:pPr>
            <a:r>
              <a:rPr lang="zh-CN" altLang="en-US" sz="2000" b="0"/>
              <a:t>lifestyle such as the food、 drink</a:t>
            </a:r>
            <a:r>
              <a:rPr lang="en-US" altLang="zh-CN" sz="2000" b="0"/>
              <a:t> </a:t>
            </a:r>
            <a:endParaRPr lang="zh-CN" altLang="en-US" sz="2000" b="0"/>
          </a:p>
          <a:p>
            <a:pPr marL="342900" indent="-342900">
              <a:buFont typeface="Arial" panose="020B0604020202020204" pitchFamily="34" charset="0"/>
              <a:buChar char="•"/>
            </a:pPr>
            <a:r>
              <a:rPr lang="zh-CN" altLang="en-US" sz="2000" b="0"/>
              <a:t>environment such as air pollution </a:t>
            </a:r>
            <a:endParaRPr lang="zh-CN" altLang="en-US" sz="2000" b="0"/>
          </a:p>
          <a:p>
            <a:pPr marL="342900" indent="-342900">
              <a:buFont typeface="Arial" panose="020B0604020202020204" pitchFamily="34" charset="0"/>
              <a:buChar char="•"/>
            </a:pPr>
            <a:r>
              <a:rPr lang="zh-CN" altLang="en-US" sz="2000" b="0"/>
              <a:t>Genetic predispositions to developing certain diseases</a:t>
            </a:r>
            <a:endParaRPr lang="zh-CN" altLang="en-US" sz="2000" b="0"/>
          </a:p>
          <a:p>
            <a:pPr marL="342900" indent="-342900">
              <a:buFont typeface="Arial" panose="020B0604020202020204" pitchFamily="34" charset="0"/>
              <a:buChar char="•"/>
            </a:pPr>
            <a:r>
              <a:rPr lang="zh-CN" altLang="en-US" sz="2000" b="0"/>
              <a:t>biological factors such as age or biological sex</a:t>
            </a:r>
            <a:endParaRPr lang="zh-CN" altLang="en-US" sz="2000" b="0"/>
          </a:p>
          <a:p>
            <a:r>
              <a:rPr lang="zh-CN" altLang="en-US" sz="2000" b="0"/>
              <a:t>Many diseases are caused by the interaction of a number of factors：E.g. the chance of developing CVD is higher in individuals who have a diet </a:t>
            </a:r>
            <a:r>
              <a:rPr lang="zh-CN" altLang="en-US" sz="2000" b="0">
                <a:highlight>
                  <a:srgbClr val="FFFF00"/>
                </a:highlight>
              </a:rPr>
              <a:t>high in</a:t>
            </a:r>
            <a:r>
              <a:rPr lang="en-US" altLang="zh-CN" sz="2000" b="0">
                <a:highlight>
                  <a:srgbClr val="FFFF00"/>
                </a:highlight>
              </a:rPr>
              <a:t> </a:t>
            </a:r>
            <a:r>
              <a:rPr lang="zh-CN" altLang="en-US" sz="2000" b="0">
                <a:highlight>
                  <a:srgbClr val="FFFF00"/>
                </a:highlight>
              </a:rPr>
              <a:t>cholesterol, don' t exercise regularly, and smoke</a:t>
            </a:r>
            <a:r>
              <a:rPr lang="zh-CN" altLang="en-US" sz="2000" b="0"/>
              <a:t>; all of these behaviours increase the</a:t>
            </a:r>
            <a:r>
              <a:rPr lang="en-US" altLang="zh-CN" sz="2000" b="0"/>
              <a:t> </a:t>
            </a:r>
            <a:r>
              <a:rPr lang="zh-CN" altLang="en-US" sz="2000" b="0"/>
              <a:t>likelihood of damage occurring to the arteries</a:t>
            </a:r>
            <a:endParaRPr lang="zh-CN" altLang="en-US" sz="2000"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02" name="标题 972801"/>
          <p:cNvSpPr>
            <a:spLocks noGrp="1"/>
          </p:cNvSpPr>
          <p:nvPr>
            <p:ph type="title"/>
          </p:nvPr>
        </p:nvSpPr>
        <p:spPr/>
        <p:txBody>
          <a:bodyPr anchor="ctr" anchorCtr="0"/>
          <a:p>
            <a:r>
              <a:rPr lang="en-GB" altLang="zh-CN"/>
              <a:t>What is coronary heart disease?</a:t>
            </a:r>
            <a:endParaRPr lang="en-GB" altLang="zh-CN"/>
          </a:p>
        </p:txBody>
      </p:sp>
      <p:sp>
        <p:nvSpPr>
          <p:cNvPr id="972803" name="文本框 972802"/>
          <p:cNvSpPr txBox="1"/>
          <p:nvPr/>
        </p:nvSpPr>
        <p:spPr>
          <a:xfrm>
            <a:off x="560388" y="784225"/>
            <a:ext cx="8431212" cy="1187450"/>
          </a:xfrm>
          <a:prstGeom prst="rect">
            <a:avLst/>
          </a:prstGeom>
          <a:noFill/>
          <a:ln w="9525">
            <a:noFill/>
          </a:ln>
        </p:spPr>
        <p:txBody>
          <a:bodyPr>
            <a:spAutoFit/>
          </a:bodyPr>
          <a:p>
            <a:r>
              <a:rPr lang="en-GB" altLang="zh-CN">
                <a:solidFill>
                  <a:srgbClr val="10BC45"/>
                </a:solidFill>
              </a:rPr>
              <a:t>Coronary heart disease</a:t>
            </a:r>
            <a:r>
              <a:rPr lang="en-GB" altLang="zh-CN" b="0"/>
              <a:t> (</a:t>
            </a:r>
            <a:r>
              <a:rPr lang="en-GB" altLang="zh-CN">
                <a:solidFill>
                  <a:srgbClr val="10BC45"/>
                </a:solidFill>
              </a:rPr>
              <a:t>CHD</a:t>
            </a:r>
            <a:r>
              <a:rPr lang="en-GB" altLang="zh-CN" b="0"/>
              <a:t>) is a disease of the arteries supplying the heart (</a:t>
            </a:r>
            <a:r>
              <a:rPr lang="en-GB" altLang="zh-CN">
                <a:solidFill>
                  <a:srgbClr val="10BC45"/>
                </a:solidFill>
              </a:rPr>
              <a:t>coronary arteries</a:t>
            </a:r>
            <a:r>
              <a:rPr lang="en-GB" altLang="zh-CN" b="0"/>
              <a:t>). Almost one-fifth of all deaths in the UK in 2005 were due to CHD.</a:t>
            </a:r>
            <a:endParaRPr lang="en-GB" altLang="zh-CN" b="0"/>
          </a:p>
        </p:txBody>
      </p:sp>
      <p:sp>
        <p:nvSpPr>
          <p:cNvPr id="972804" name="文本框 972803"/>
          <p:cNvSpPr txBox="1"/>
          <p:nvPr/>
        </p:nvSpPr>
        <p:spPr>
          <a:xfrm>
            <a:off x="560388" y="2381250"/>
            <a:ext cx="4951412" cy="1917700"/>
          </a:xfrm>
          <a:prstGeom prst="rect">
            <a:avLst/>
          </a:prstGeom>
          <a:noFill/>
          <a:ln w="9525">
            <a:noFill/>
          </a:ln>
        </p:spPr>
        <p:txBody>
          <a:bodyPr>
            <a:spAutoFit/>
          </a:bodyPr>
          <a:p>
            <a:r>
              <a:rPr lang="en-GB" altLang="zh-CN" b="0"/>
              <a:t>The major cause of CHD is </a:t>
            </a:r>
            <a:r>
              <a:rPr lang="en-GB" altLang="zh-CN">
                <a:solidFill>
                  <a:srgbClr val="10BC45"/>
                </a:solidFill>
              </a:rPr>
              <a:t>atherosclerosis</a:t>
            </a:r>
            <a:r>
              <a:rPr lang="en-GB" altLang="zh-CN" b="0"/>
              <a:t>: a thickening of arteries caused by a build-up of fatty plaques (</a:t>
            </a:r>
            <a:r>
              <a:rPr lang="en-GB" altLang="zh-CN" dirty="0" err="1">
                <a:solidFill>
                  <a:srgbClr val="10BC45"/>
                </a:solidFill>
              </a:rPr>
              <a:t>atheromas</a:t>
            </a:r>
            <a:r>
              <a:rPr lang="en-GB" altLang="zh-CN" b="0"/>
              <a:t>) on the inside walls.</a:t>
            </a:r>
            <a:endParaRPr lang="en-GB" altLang="zh-CN" b="0"/>
          </a:p>
        </p:txBody>
      </p:sp>
      <p:pic>
        <p:nvPicPr>
          <p:cNvPr id="972806" name="图片 972805" descr="PHIL_846_lores"/>
          <p:cNvPicPr>
            <a:picLocks noChangeAspect="1"/>
          </p:cNvPicPr>
          <p:nvPr/>
        </p:nvPicPr>
        <p:blipFill>
          <a:blip r:embed="rId1"/>
          <a:stretch>
            <a:fillRect/>
          </a:stretch>
        </p:blipFill>
        <p:spPr>
          <a:xfrm>
            <a:off x="5532438" y="2111375"/>
            <a:ext cx="2803525" cy="4365625"/>
          </a:xfrm>
          <a:prstGeom prst="rect">
            <a:avLst/>
          </a:prstGeom>
          <a:noFill/>
          <a:ln w="9525">
            <a:noFill/>
          </a:ln>
        </p:spPr>
      </p:pic>
      <p:sp>
        <p:nvSpPr>
          <p:cNvPr id="972810" name="文本框 972809"/>
          <p:cNvSpPr txBox="1"/>
          <p:nvPr/>
        </p:nvSpPr>
        <p:spPr>
          <a:xfrm>
            <a:off x="560388" y="4708525"/>
            <a:ext cx="4887912" cy="1552575"/>
          </a:xfrm>
          <a:prstGeom prst="rect">
            <a:avLst/>
          </a:prstGeom>
          <a:noFill/>
          <a:ln w="9525">
            <a:noFill/>
          </a:ln>
        </p:spPr>
        <p:txBody>
          <a:bodyPr>
            <a:spAutoFit/>
          </a:bodyPr>
          <a:p>
            <a:r>
              <a:rPr lang="en-GB" altLang="zh-CN" b="0"/>
              <a:t>Atherosclerosis can eventually lead to a reduced blood supply (</a:t>
            </a:r>
            <a:r>
              <a:rPr lang="en-GB" altLang="zh-CN" dirty="0" err="1">
                <a:solidFill>
                  <a:srgbClr val="10BC45"/>
                </a:solidFill>
              </a:rPr>
              <a:t>ischaemia</a:t>
            </a:r>
            <a:r>
              <a:rPr lang="en-GB" altLang="zh-CN" b="0"/>
              <a:t>) to tissues, with potentially fatal consequences.</a:t>
            </a:r>
            <a:endParaRPr lang="en-GB" altLang="zh-CN" b="0"/>
          </a:p>
        </p:txBody>
      </p:sp>
      <p:pic>
        <p:nvPicPr>
          <p:cNvPr id="972811" name="图片 972810"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72813" name="图片 97281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2804"/>
                                        </p:tgtEl>
                                        <p:attrNameLst>
                                          <p:attrName>style.visibility</p:attrName>
                                        </p:attrNameLst>
                                      </p:cBhvr>
                                      <p:to>
                                        <p:strVal val="visible"/>
                                      </p:to>
                                    </p:set>
                                    <p:animEffect transition="in" filter="dissolve">
                                      <p:cBhvr>
                                        <p:cTn id="7" dur="500"/>
                                        <p:tgtEl>
                                          <p:spTgt spid="9728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72806"/>
                                        </p:tgtEl>
                                        <p:attrNameLst>
                                          <p:attrName>style.visibility</p:attrName>
                                        </p:attrNameLst>
                                      </p:cBhvr>
                                      <p:to>
                                        <p:strVal val="visible"/>
                                      </p:to>
                                    </p:set>
                                    <p:animEffect transition="in" filter="wipe(up)">
                                      <p:cBhvr>
                                        <p:cTn id="11" dur="500"/>
                                        <p:tgtEl>
                                          <p:spTgt spid="97280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72810"/>
                                        </p:tgtEl>
                                        <p:attrNameLst>
                                          <p:attrName>style.visibility</p:attrName>
                                        </p:attrNameLst>
                                      </p:cBhvr>
                                      <p:to>
                                        <p:strVal val="visible"/>
                                      </p:to>
                                    </p:set>
                                    <p:animEffect transition="in" filter="dissolve">
                                      <p:cBhvr>
                                        <p:cTn id="16" dur="500"/>
                                        <p:tgtEl>
                                          <p:spTgt spid="972810"/>
                                        </p:tgtEl>
                                      </p:cBhvr>
                                    </p:animEffect>
                                  </p:childTnLst>
                                </p:cTn>
                              </p:par>
                              <p:par>
                                <p:cTn id="17" presetID="1" presetClass="entr" presetSubtype="0" fill="hold" nodeType="withEffect">
                                  <p:stCondLst>
                                    <p:cond delay="0"/>
                                  </p:stCondLst>
                                  <p:childTnLst>
                                    <p:set>
                                      <p:cBhvr>
                                        <p:cTn id="18" dur="1" fill="hold">
                                          <p:stCondLst>
                                            <p:cond delay="0"/>
                                          </p:stCondLst>
                                        </p:cTn>
                                        <p:tgtEl>
                                          <p:spTgt spid="972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04" grpId="0"/>
      <p:bldP spid="9728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8946" name="标题 978945"/>
          <p:cNvSpPr>
            <a:spLocks noGrp="1"/>
          </p:cNvSpPr>
          <p:nvPr>
            <p:ph type="title"/>
          </p:nvPr>
        </p:nvSpPr>
        <p:spPr/>
        <p:txBody>
          <a:bodyPr anchor="ctr" anchorCtr="0"/>
          <a:p>
            <a:r>
              <a:rPr lang="en-GB" altLang="zh-CN"/>
              <a:t>Development of atherosclerosis</a:t>
            </a:r>
            <a:endParaRPr lang="en-GB" altLang="zh-CN"/>
          </a:p>
        </p:txBody>
      </p:sp>
      <p:pic>
        <p:nvPicPr>
          <p:cNvPr id="978951" name="图片 97895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8952" name="图片 978951"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78953" name="图片 97895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3073" name="图片 3072" descr="ppt/media/image29.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304800" y="310515"/>
            <a:ext cx="8351520" cy="2707005"/>
          </a:xfrm>
          <a:prstGeom prst="rect">
            <a:avLst/>
          </a:prstGeom>
          <a:noFill/>
        </p:spPr>
        <p:txBody>
          <a:bodyPr wrap="square" rtlCol="0" anchor="t">
            <a:spAutoFit/>
          </a:bodyPr>
          <a:p>
            <a:pPr>
              <a:buFont typeface="Arial" panose="020B0604020202020204" pitchFamily="34" charset="0"/>
            </a:pPr>
            <a:r>
              <a:rPr lang="zh-CN" altLang="en-US" sz="2000" b="0"/>
              <a:t>development of atherosclerosis:</a:t>
            </a:r>
            <a:endParaRPr lang="zh-CN" altLang="en-US" sz="2000" b="0"/>
          </a:p>
          <a:p>
            <a:pPr marL="457200" indent="-457200">
              <a:buFont typeface="Arial" panose="020B0604020202020204" pitchFamily="34" charset="0"/>
              <a:buAutoNum type="arabicPeriod"/>
            </a:pPr>
            <a:r>
              <a:rPr lang="zh-CN" altLang="en-US" sz="2000" b="0"/>
              <a:t>damage to the endothelium of</a:t>
            </a:r>
            <a:r>
              <a:rPr lang="en-US" altLang="zh-CN" sz="2000" b="0"/>
              <a:t> </a:t>
            </a:r>
            <a:r>
              <a:rPr lang="zh-CN" altLang="en-US" sz="2000" b="0"/>
              <a:t>the</a:t>
            </a:r>
            <a:r>
              <a:rPr lang="en-US" altLang="zh-CN" sz="2000" b="0"/>
              <a:t> </a:t>
            </a:r>
            <a:r>
              <a:rPr lang="zh-CN" altLang="en-US" sz="2000" b="0"/>
              <a:t>arteries</a:t>
            </a:r>
            <a:r>
              <a:rPr lang="en-US" altLang="zh-CN" sz="2000" b="0"/>
              <a:t> </a:t>
            </a:r>
            <a:endParaRPr lang="zh-CN" altLang="en-US" sz="2000" b="0"/>
          </a:p>
          <a:p>
            <a:pPr marL="457200" indent="-457200">
              <a:buFont typeface="Arial" panose="020B0604020202020204" pitchFamily="34" charset="0"/>
              <a:buAutoNum type="arabicPeriod"/>
            </a:pPr>
            <a:r>
              <a:rPr lang="zh-CN" altLang="en-US" sz="2000" b="0"/>
              <a:t>inflammatory</a:t>
            </a:r>
            <a:r>
              <a:rPr lang="en-US" altLang="zh-CN" sz="2000" b="0"/>
              <a:t> </a:t>
            </a:r>
            <a:r>
              <a:rPr lang="zh-CN" altLang="en-US" sz="2000" b="0"/>
              <a:t>response </a:t>
            </a:r>
            <a:endParaRPr lang="en-US" altLang="zh-CN" sz="2000" b="0"/>
          </a:p>
          <a:p>
            <a:pPr marL="457200" indent="-457200">
              <a:buFont typeface="Arial" panose="020B0604020202020204" pitchFamily="34" charset="0"/>
              <a:buAutoNum type="arabicPeriod"/>
            </a:pPr>
            <a:r>
              <a:rPr lang="zh-CN" altLang="en-US" sz="2000" b="0"/>
              <a:t>accumulation of</a:t>
            </a:r>
            <a:r>
              <a:rPr lang="en-US" altLang="zh-CN" sz="2000" b="0"/>
              <a:t> </a:t>
            </a:r>
            <a:r>
              <a:rPr lang="zh-CN" altLang="en-US" sz="2000" b="0"/>
              <a:t>cholesterol  </a:t>
            </a:r>
            <a:endParaRPr lang="zh-CN" altLang="en-US" sz="2000" b="0"/>
          </a:p>
          <a:p>
            <a:pPr marL="457200" indent="-457200">
              <a:buFont typeface="Arial" panose="020B0604020202020204" pitchFamily="34" charset="0"/>
              <a:buAutoNum type="arabicPeriod"/>
            </a:pPr>
            <a:r>
              <a:rPr lang="zh-CN" altLang="en-US" sz="2000" b="0"/>
              <a:t>atheroma</a:t>
            </a:r>
            <a:r>
              <a:rPr lang="en-US" altLang="zh-CN" sz="2000" b="0"/>
              <a:t>/fatty streak </a:t>
            </a:r>
            <a:endParaRPr lang="en-US" altLang="zh-CN" sz="2000" b="0"/>
          </a:p>
          <a:p>
            <a:pPr marL="457200" indent="-457200">
              <a:buFont typeface="Arial" panose="020B0604020202020204" pitchFamily="34" charset="0"/>
              <a:buAutoNum type="arabicPeriod"/>
            </a:pPr>
            <a:endParaRPr lang="zh-CN" altLang="en-US" sz="2000" b="0"/>
          </a:p>
        </p:txBody>
      </p:sp>
      <p:pic>
        <p:nvPicPr>
          <p:cNvPr id="3" name="图片 2"/>
          <p:cNvPicPr>
            <a:picLocks noChangeAspect="1"/>
          </p:cNvPicPr>
          <p:nvPr/>
        </p:nvPicPr>
        <p:blipFill>
          <a:blip r:embed="rId1"/>
          <a:stretch>
            <a:fillRect/>
          </a:stretch>
        </p:blipFill>
        <p:spPr>
          <a:xfrm>
            <a:off x="588645" y="3187065"/>
            <a:ext cx="7815580" cy="3267710"/>
          </a:xfrm>
          <a:prstGeom prst="rect">
            <a:avLst/>
          </a:prstGeom>
        </p:spPr>
      </p:pic>
      <p:sp>
        <p:nvSpPr>
          <p:cNvPr id="5" name="文本框 4"/>
          <p:cNvSpPr txBox="1"/>
          <p:nvPr/>
        </p:nvSpPr>
        <p:spPr>
          <a:xfrm>
            <a:off x="4448810" y="1242060"/>
            <a:ext cx="4572000" cy="1630045"/>
          </a:xfrm>
          <a:prstGeom prst="rect">
            <a:avLst/>
          </a:prstGeom>
          <a:noFill/>
        </p:spPr>
        <p:txBody>
          <a:bodyPr wrap="square" rtlCol="0" anchor="t">
            <a:spAutoFit/>
          </a:bodyPr>
          <a:p>
            <a:pPr marL="457200" indent="-457200">
              <a:buFont typeface="+mj-lt"/>
              <a:buAutoNum type="arabicPeriod" startAt="5"/>
            </a:pPr>
            <a:r>
              <a:rPr lang="zh-CN" altLang="en-US" sz="2000" b="0">
                <a:sym typeface="+mn-ea"/>
              </a:rPr>
              <a:t>fibrous tissue/calcium salts </a:t>
            </a:r>
            <a:endParaRPr lang="en-US" altLang="zh-CN" sz="2000" b="0"/>
          </a:p>
          <a:p>
            <a:pPr marL="457200" indent="-457200">
              <a:buFont typeface="Arial" panose="020B0604020202020204" pitchFamily="34" charset="0"/>
              <a:buAutoNum type="arabicPeriod" startAt="5"/>
            </a:pPr>
            <a:r>
              <a:rPr lang="en-US" altLang="zh-CN" sz="2000" b="0">
                <a:sym typeface="+mn-ea"/>
              </a:rPr>
              <a:t>harded </a:t>
            </a:r>
            <a:r>
              <a:rPr lang="zh-CN" altLang="en-US" sz="2000" b="0">
                <a:sym typeface="+mn-ea"/>
              </a:rPr>
              <a:t>plaque</a:t>
            </a:r>
            <a:endParaRPr lang="zh-CN" altLang="en-US" sz="2000" b="0"/>
          </a:p>
          <a:p>
            <a:pPr marL="457200" indent="-457200">
              <a:buFont typeface="Arial" panose="020B0604020202020204" pitchFamily="34" charset="0"/>
              <a:buAutoNum type="arabicPeriod" startAt="5"/>
            </a:pPr>
            <a:r>
              <a:rPr lang="zh-CN" altLang="en-US" sz="2000" b="0">
                <a:sym typeface="+mn-ea"/>
              </a:rPr>
              <a:t>narrowing/loss of</a:t>
            </a:r>
            <a:r>
              <a:rPr lang="en-US" altLang="zh-CN" sz="2000" b="0">
                <a:sym typeface="+mn-ea"/>
              </a:rPr>
              <a:t> </a:t>
            </a:r>
            <a:r>
              <a:rPr lang="zh-CN" altLang="en-US" sz="2000" b="0">
                <a:sym typeface="+mn-ea"/>
              </a:rPr>
              <a:t>elasticity of the artery.</a:t>
            </a:r>
            <a:endParaRPr lang="zh-CN" altLang="en-US" sz="2000" b="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8724" name="矩形 968723"/>
          <p:cNvSpPr/>
          <p:nvPr/>
        </p:nvSpPr>
        <p:spPr>
          <a:xfrm>
            <a:off x="685800" y="5334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others: stress, alcohol</a:t>
            </a:r>
            <a:endParaRPr lang="en-GB" altLang="zh-CN" sz="2400" b="0">
              <a:solidFill>
                <a:srgbClr val="010066"/>
              </a:solidFill>
            </a:endParaRPr>
          </a:p>
        </p:txBody>
      </p:sp>
      <p:sp>
        <p:nvSpPr>
          <p:cNvPr id="968722" name="矩形 968721"/>
          <p:cNvSpPr/>
          <p:nvPr/>
        </p:nvSpPr>
        <p:spPr>
          <a:xfrm>
            <a:off x="685800" y="4826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diabetes mellitus</a:t>
            </a:r>
            <a:endParaRPr lang="en-GB" altLang="zh-CN" sz="2400" b="0">
              <a:solidFill>
                <a:srgbClr val="010066"/>
              </a:solidFill>
            </a:endParaRPr>
          </a:p>
        </p:txBody>
      </p:sp>
      <p:sp>
        <p:nvSpPr>
          <p:cNvPr id="968720" name="矩形 968719"/>
          <p:cNvSpPr/>
          <p:nvPr/>
        </p:nvSpPr>
        <p:spPr>
          <a:xfrm>
            <a:off x="685800" y="4318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obesity</a:t>
            </a:r>
            <a:endParaRPr lang="en-GB" altLang="zh-CN" sz="2400" b="0">
              <a:solidFill>
                <a:srgbClr val="010066"/>
              </a:solidFill>
            </a:endParaRPr>
          </a:p>
        </p:txBody>
      </p:sp>
      <p:sp>
        <p:nvSpPr>
          <p:cNvPr id="968719" name="矩形 968718"/>
          <p:cNvSpPr/>
          <p:nvPr/>
        </p:nvSpPr>
        <p:spPr>
          <a:xfrm>
            <a:off x="4235450" y="3810000"/>
            <a:ext cx="40640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ethnicity/race</a:t>
            </a:r>
            <a:endParaRPr lang="en-GB" altLang="zh-CN" sz="2400" b="0">
              <a:solidFill>
                <a:srgbClr val="010066"/>
              </a:solidFill>
            </a:endParaRPr>
          </a:p>
        </p:txBody>
      </p:sp>
      <p:sp>
        <p:nvSpPr>
          <p:cNvPr id="968718" name="矩形 968717"/>
          <p:cNvSpPr/>
          <p:nvPr/>
        </p:nvSpPr>
        <p:spPr>
          <a:xfrm>
            <a:off x="685800" y="3810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physical inactivity</a:t>
            </a:r>
            <a:endParaRPr lang="en-GB" altLang="zh-CN" sz="2400" b="0">
              <a:solidFill>
                <a:srgbClr val="010066"/>
              </a:solidFill>
            </a:endParaRPr>
          </a:p>
        </p:txBody>
      </p:sp>
      <p:sp>
        <p:nvSpPr>
          <p:cNvPr id="968717" name="矩形 968716"/>
          <p:cNvSpPr/>
          <p:nvPr/>
        </p:nvSpPr>
        <p:spPr>
          <a:xfrm>
            <a:off x="4235450" y="3302000"/>
            <a:ext cx="40640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family history of the disease</a:t>
            </a:r>
            <a:endParaRPr lang="en-GB" altLang="zh-CN" sz="2400" b="0">
              <a:solidFill>
                <a:srgbClr val="010066"/>
              </a:solidFill>
            </a:endParaRPr>
          </a:p>
        </p:txBody>
      </p:sp>
      <p:sp>
        <p:nvSpPr>
          <p:cNvPr id="968716" name="矩形 968715"/>
          <p:cNvSpPr/>
          <p:nvPr/>
        </p:nvSpPr>
        <p:spPr>
          <a:xfrm>
            <a:off x="685800" y="3302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tobacco smoking</a:t>
            </a:r>
            <a:endParaRPr lang="en-GB" altLang="zh-CN" sz="2400" b="0">
              <a:solidFill>
                <a:srgbClr val="010066"/>
              </a:solidFill>
            </a:endParaRPr>
          </a:p>
        </p:txBody>
      </p:sp>
      <p:sp>
        <p:nvSpPr>
          <p:cNvPr id="968715" name="矩形 968714"/>
          <p:cNvSpPr/>
          <p:nvPr/>
        </p:nvSpPr>
        <p:spPr>
          <a:xfrm>
            <a:off x="4235450" y="2794000"/>
            <a:ext cx="40640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male gender</a:t>
            </a:r>
            <a:endParaRPr lang="en-GB" altLang="zh-CN" sz="2400" b="0">
              <a:solidFill>
                <a:srgbClr val="010066"/>
              </a:solidFill>
            </a:endParaRPr>
          </a:p>
        </p:txBody>
      </p:sp>
      <p:sp>
        <p:nvSpPr>
          <p:cNvPr id="968714" name="矩形 968713"/>
          <p:cNvSpPr/>
          <p:nvPr/>
        </p:nvSpPr>
        <p:spPr>
          <a:xfrm>
            <a:off x="685800" y="2794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high blood cholesterol</a:t>
            </a:r>
            <a:endParaRPr lang="en-GB" altLang="zh-CN" sz="2400" b="0">
              <a:solidFill>
                <a:srgbClr val="010066"/>
              </a:solidFill>
            </a:endParaRPr>
          </a:p>
        </p:txBody>
      </p:sp>
      <p:sp>
        <p:nvSpPr>
          <p:cNvPr id="968713" name="矩形 968712"/>
          <p:cNvSpPr/>
          <p:nvPr/>
        </p:nvSpPr>
        <p:spPr>
          <a:xfrm>
            <a:off x="4235450" y="2286000"/>
            <a:ext cx="40640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advancing age</a:t>
            </a:r>
            <a:endParaRPr lang="en-GB" altLang="zh-CN" sz="2400" b="0">
              <a:solidFill>
                <a:srgbClr val="010066"/>
              </a:solidFill>
            </a:endParaRPr>
          </a:p>
        </p:txBody>
      </p:sp>
      <p:sp>
        <p:nvSpPr>
          <p:cNvPr id="968712" name="矩形 968711"/>
          <p:cNvSpPr/>
          <p:nvPr/>
        </p:nvSpPr>
        <p:spPr>
          <a:xfrm>
            <a:off x="685800" y="2286000"/>
            <a:ext cx="3365500" cy="5080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0">
                <a:solidFill>
                  <a:srgbClr val="010066"/>
                </a:solidFill>
              </a:rPr>
              <a:t>high blood pressure</a:t>
            </a:r>
            <a:endParaRPr lang="en-GB" altLang="zh-CN" sz="2400" b="0">
              <a:solidFill>
                <a:srgbClr val="010066"/>
              </a:solidFill>
            </a:endParaRPr>
          </a:p>
        </p:txBody>
      </p:sp>
      <p:sp>
        <p:nvSpPr>
          <p:cNvPr id="968706" name="标题 968705"/>
          <p:cNvSpPr>
            <a:spLocks noGrp="1"/>
          </p:cNvSpPr>
          <p:nvPr>
            <p:ph type="title"/>
          </p:nvPr>
        </p:nvSpPr>
        <p:spPr/>
        <p:txBody>
          <a:bodyPr anchor="ctr" anchorCtr="0"/>
          <a:p>
            <a:r>
              <a:rPr lang="en-GB" altLang="zh-CN"/>
              <a:t>CHD risk factors</a:t>
            </a:r>
            <a:endParaRPr lang="en-GB" altLang="zh-CN"/>
          </a:p>
        </p:txBody>
      </p:sp>
      <p:sp>
        <p:nvSpPr>
          <p:cNvPr id="968707" name="文本框 968706"/>
          <p:cNvSpPr txBox="1"/>
          <p:nvPr/>
        </p:nvSpPr>
        <p:spPr>
          <a:xfrm>
            <a:off x="563563" y="784225"/>
            <a:ext cx="8583612" cy="822325"/>
          </a:xfrm>
          <a:prstGeom prst="rect">
            <a:avLst/>
          </a:prstGeom>
          <a:noFill/>
          <a:ln w="9525">
            <a:noFill/>
          </a:ln>
        </p:spPr>
        <p:txBody>
          <a:bodyPr>
            <a:spAutoFit/>
          </a:bodyPr>
          <a:p>
            <a:r>
              <a:rPr lang="en-GB" altLang="zh-CN" b="0"/>
              <a:t>Hundreds of risk factors for CHD and stroke have been identified. The major ones are:</a:t>
            </a:r>
            <a:endParaRPr lang="en-GB" altLang="zh-CN" b="0"/>
          </a:p>
        </p:txBody>
      </p:sp>
      <p:sp>
        <p:nvSpPr>
          <p:cNvPr id="968735" name="直接连接符 968734"/>
          <p:cNvSpPr/>
          <p:nvPr/>
        </p:nvSpPr>
        <p:spPr>
          <a:xfrm>
            <a:off x="647700" y="1778000"/>
            <a:ext cx="0" cy="4064000"/>
          </a:xfrm>
          <a:prstGeom prst="line">
            <a:avLst/>
          </a:prstGeom>
          <a:ln w="28575">
            <a:noFill/>
          </a:ln>
        </p:spPr>
      </p:sp>
      <p:grpSp>
        <p:nvGrpSpPr>
          <p:cNvPr id="968828" name="组合 968827"/>
          <p:cNvGrpSpPr/>
          <p:nvPr/>
        </p:nvGrpSpPr>
        <p:grpSpPr>
          <a:xfrm>
            <a:off x="622300" y="1765300"/>
            <a:ext cx="7772400" cy="4089400"/>
            <a:chOff x="392" y="1112"/>
            <a:chExt cx="4896" cy="2576"/>
          </a:xfrm>
        </p:grpSpPr>
        <p:sp>
          <p:nvSpPr>
            <p:cNvPr id="968792" name="圆角矩形 968791"/>
            <p:cNvSpPr/>
            <p:nvPr/>
          </p:nvSpPr>
          <p:spPr>
            <a:xfrm>
              <a:off x="408" y="1120"/>
              <a:ext cx="4872" cy="320"/>
            </a:xfrm>
            <a:prstGeom prst="roundRect">
              <a:avLst>
                <a:gd name="adj" fmla="val 16667"/>
              </a:avLst>
            </a:prstGeom>
            <a:solidFill>
              <a:srgbClr val="B0F9B9"/>
            </a:solidFill>
            <a:ln w="9525">
              <a:noFill/>
            </a:ln>
          </p:spPr>
          <p:txBody>
            <a:bodyPr/>
            <a:p>
              <a:endParaRPr lang="zh-CN" altLang="en-US"/>
            </a:p>
          </p:txBody>
        </p:sp>
        <p:sp>
          <p:nvSpPr>
            <p:cNvPr id="968711" name="矩形 968710"/>
            <p:cNvSpPr/>
            <p:nvPr/>
          </p:nvSpPr>
          <p:spPr>
            <a:xfrm>
              <a:off x="2668" y="1120"/>
              <a:ext cx="2560" cy="3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1">
                  <a:solidFill>
                    <a:srgbClr val="010066"/>
                  </a:solidFill>
                </a:rPr>
                <a:t>Non-modifiable</a:t>
              </a:r>
              <a:endParaRPr lang="en-GB" altLang="zh-CN" sz="2400" b="1">
                <a:solidFill>
                  <a:srgbClr val="010066"/>
                </a:solidFill>
              </a:endParaRPr>
            </a:p>
          </p:txBody>
        </p:sp>
        <p:sp>
          <p:nvSpPr>
            <p:cNvPr id="968710" name="矩形 968709"/>
            <p:cNvSpPr/>
            <p:nvPr/>
          </p:nvSpPr>
          <p:spPr>
            <a:xfrm>
              <a:off x="432" y="1120"/>
              <a:ext cx="1753" cy="3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20000"/>
                </a:spcBef>
                <a:spcAft>
                  <a:spcPct val="0"/>
                </a:spcAft>
                <a:buClrTx/>
                <a:buSzTx/>
                <a:buFontTx/>
                <a:buNone/>
                <a:defRPr sz="2400" b="0" i="0" u="none" kern="1200" baseline="0">
                  <a:solidFill>
                    <a:schemeClr val="tx1"/>
                  </a:solidFill>
                  <a:latin typeface="Arial" panose="020B0604020202020204" pitchFamily="34" charset="0"/>
                </a:defRPr>
              </a:lvl2pPr>
              <a:lvl3pPr marL="457200" lvl="2" indent="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defRPr>
              </a:lvl3pPr>
              <a:lvl4pPr marL="457200" lvl="3"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4pPr>
              <a:lvl5pPr marL="457200" lvl="4" indent="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defRPr>
              </a:lvl5pPr>
            </a:lstStyle>
            <a:p>
              <a:pPr marL="0" lvl="0" indent="0">
                <a:buNone/>
              </a:pPr>
              <a:r>
                <a:rPr lang="en-GB" altLang="zh-CN" sz="2400" b="1">
                  <a:solidFill>
                    <a:srgbClr val="010066"/>
                  </a:solidFill>
                </a:rPr>
                <a:t>Modifiable</a:t>
              </a:r>
              <a:endParaRPr lang="en-GB" altLang="zh-CN" sz="2400" b="1">
                <a:solidFill>
                  <a:srgbClr val="010066"/>
                </a:solidFill>
              </a:endParaRPr>
            </a:p>
          </p:txBody>
        </p:sp>
        <p:grpSp>
          <p:nvGrpSpPr>
            <p:cNvPr id="968794" name="组合 968793"/>
            <p:cNvGrpSpPr/>
            <p:nvPr/>
          </p:nvGrpSpPr>
          <p:grpSpPr>
            <a:xfrm>
              <a:off x="392" y="1112"/>
              <a:ext cx="4896" cy="2576"/>
              <a:chOff x="392" y="1112"/>
              <a:chExt cx="4896" cy="2576"/>
            </a:xfrm>
          </p:grpSpPr>
          <p:sp>
            <p:nvSpPr>
              <p:cNvPr id="968795" name="直接连接符 968794"/>
              <p:cNvSpPr/>
              <p:nvPr/>
            </p:nvSpPr>
            <p:spPr>
              <a:xfrm>
                <a:off x="408" y="1440"/>
                <a:ext cx="4856" cy="1"/>
              </a:xfrm>
              <a:prstGeom prst="line">
                <a:avLst/>
              </a:prstGeom>
              <a:ln w="25400" cap="flat" cmpd="sng">
                <a:solidFill>
                  <a:srgbClr val="10BC45"/>
                </a:solidFill>
                <a:prstDash val="solid"/>
                <a:headEnd type="none" w="med" len="med"/>
                <a:tailEnd type="none" w="med" len="med"/>
              </a:ln>
            </p:spPr>
          </p:sp>
          <p:sp>
            <p:nvSpPr>
              <p:cNvPr id="968796" name="直接连接符 968795"/>
              <p:cNvSpPr/>
              <p:nvPr/>
            </p:nvSpPr>
            <p:spPr>
              <a:xfrm>
                <a:off x="392" y="1760"/>
                <a:ext cx="4888" cy="1"/>
              </a:xfrm>
              <a:prstGeom prst="line">
                <a:avLst/>
              </a:prstGeom>
              <a:ln w="25400" cap="flat" cmpd="sng">
                <a:solidFill>
                  <a:srgbClr val="10BC45"/>
                </a:solidFill>
                <a:prstDash val="solid"/>
                <a:headEnd type="none" w="med" len="med"/>
                <a:tailEnd type="none" w="med" len="med"/>
              </a:ln>
            </p:spPr>
          </p:sp>
          <p:sp>
            <p:nvSpPr>
              <p:cNvPr id="968797" name="直接连接符 968796"/>
              <p:cNvSpPr/>
              <p:nvPr/>
            </p:nvSpPr>
            <p:spPr>
              <a:xfrm>
                <a:off x="392" y="2088"/>
                <a:ext cx="4880" cy="1"/>
              </a:xfrm>
              <a:prstGeom prst="line">
                <a:avLst/>
              </a:prstGeom>
              <a:ln w="25400" cap="flat" cmpd="sng">
                <a:solidFill>
                  <a:srgbClr val="10BC45"/>
                </a:solidFill>
                <a:prstDash val="solid"/>
                <a:headEnd type="none" w="med" len="med"/>
                <a:tailEnd type="none" w="med" len="med"/>
              </a:ln>
            </p:spPr>
          </p:sp>
          <p:sp>
            <p:nvSpPr>
              <p:cNvPr id="968798" name="直接连接符 968797"/>
              <p:cNvSpPr/>
              <p:nvPr/>
            </p:nvSpPr>
            <p:spPr>
              <a:xfrm>
                <a:off x="408" y="2408"/>
                <a:ext cx="4872" cy="1"/>
              </a:xfrm>
              <a:prstGeom prst="line">
                <a:avLst/>
              </a:prstGeom>
              <a:ln w="25400" cap="flat" cmpd="sng">
                <a:solidFill>
                  <a:srgbClr val="10BC45"/>
                </a:solidFill>
                <a:prstDash val="solid"/>
                <a:headEnd type="none" w="med" len="med"/>
                <a:tailEnd type="none" w="med" len="med"/>
              </a:ln>
            </p:spPr>
          </p:sp>
          <p:sp>
            <p:nvSpPr>
              <p:cNvPr id="968799" name="直接连接符 968798"/>
              <p:cNvSpPr/>
              <p:nvPr/>
            </p:nvSpPr>
            <p:spPr>
              <a:xfrm>
                <a:off x="416" y="2728"/>
                <a:ext cx="4864" cy="1"/>
              </a:xfrm>
              <a:prstGeom prst="line">
                <a:avLst/>
              </a:prstGeom>
              <a:ln w="25400" cap="flat" cmpd="sng">
                <a:solidFill>
                  <a:srgbClr val="10BC45"/>
                </a:solidFill>
                <a:prstDash val="solid"/>
                <a:headEnd type="none" w="med" len="med"/>
                <a:tailEnd type="none" w="med" len="med"/>
              </a:ln>
            </p:spPr>
          </p:sp>
          <p:sp>
            <p:nvSpPr>
              <p:cNvPr id="968800" name="直接连接符 968799"/>
              <p:cNvSpPr/>
              <p:nvPr/>
            </p:nvSpPr>
            <p:spPr>
              <a:xfrm>
                <a:off x="408" y="3048"/>
                <a:ext cx="4880" cy="1"/>
              </a:xfrm>
              <a:prstGeom prst="line">
                <a:avLst/>
              </a:prstGeom>
              <a:ln w="25400" cap="flat" cmpd="sng">
                <a:solidFill>
                  <a:srgbClr val="10BC45"/>
                </a:solidFill>
                <a:prstDash val="solid"/>
                <a:headEnd type="none" w="med" len="med"/>
                <a:tailEnd type="none" w="med" len="med"/>
              </a:ln>
            </p:spPr>
          </p:sp>
          <p:sp>
            <p:nvSpPr>
              <p:cNvPr id="968801" name="直接连接符 968800"/>
              <p:cNvSpPr/>
              <p:nvPr/>
            </p:nvSpPr>
            <p:spPr>
              <a:xfrm>
                <a:off x="400" y="3368"/>
                <a:ext cx="4880" cy="1"/>
              </a:xfrm>
              <a:prstGeom prst="line">
                <a:avLst/>
              </a:prstGeom>
              <a:ln w="25400" cap="flat" cmpd="sng">
                <a:solidFill>
                  <a:srgbClr val="10BC45"/>
                </a:solidFill>
                <a:prstDash val="solid"/>
                <a:headEnd type="none" w="med" len="med"/>
                <a:tailEnd type="none" w="med" len="med"/>
              </a:ln>
            </p:spPr>
          </p:sp>
          <p:sp>
            <p:nvSpPr>
              <p:cNvPr id="968802" name="圆角矩形 968801"/>
              <p:cNvSpPr/>
              <p:nvPr/>
            </p:nvSpPr>
            <p:spPr>
              <a:xfrm>
                <a:off x="408" y="1112"/>
                <a:ext cx="4872" cy="2568"/>
              </a:xfrm>
              <a:prstGeom prst="roundRect">
                <a:avLst>
                  <a:gd name="adj" fmla="val 3889"/>
                </a:avLst>
              </a:prstGeom>
              <a:noFill/>
              <a:ln w="38100" cap="flat" cmpd="sng">
                <a:solidFill>
                  <a:srgbClr val="10BC45"/>
                </a:solidFill>
                <a:prstDash val="solid"/>
                <a:headEnd type="none" w="med" len="med"/>
                <a:tailEnd type="none" w="med" len="med"/>
              </a:ln>
            </p:spPr>
            <p:txBody>
              <a:bodyPr/>
              <a:p>
                <a:endParaRPr lang="zh-CN" altLang="en-US"/>
              </a:p>
            </p:txBody>
          </p:sp>
          <p:sp>
            <p:nvSpPr>
              <p:cNvPr id="968803" name="直接连接符 968802"/>
              <p:cNvSpPr/>
              <p:nvPr/>
            </p:nvSpPr>
            <p:spPr>
              <a:xfrm>
                <a:off x="2640" y="1120"/>
                <a:ext cx="0" cy="2568"/>
              </a:xfrm>
              <a:prstGeom prst="line">
                <a:avLst/>
              </a:prstGeom>
              <a:ln w="25400" cap="flat" cmpd="sng">
                <a:solidFill>
                  <a:srgbClr val="10BC45"/>
                </a:solidFill>
                <a:prstDash val="solid"/>
                <a:headEnd type="none" w="med" len="med"/>
                <a:tailEnd type="none" w="med" len="med"/>
              </a:ln>
            </p:spPr>
          </p:sp>
        </p:grpSp>
      </p:grpSp>
      <p:pic>
        <p:nvPicPr>
          <p:cNvPr id="968827" name="图片 968826"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968829" name="图片 96882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8828"/>
                                        </p:tgtEl>
                                        <p:attrNameLst>
                                          <p:attrName>style.visibility</p:attrName>
                                        </p:attrNameLst>
                                      </p:cBhvr>
                                      <p:to>
                                        <p:strVal val="visible"/>
                                      </p:to>
                                    </p:set>
                                    <p:animEffect transition="in" filter="wipe(up)">
                                      <p:cBhvr>
                                        <p:cTn id="7" dur="500"/>
                                        <p:tgtEl>
                                          <p:spTgt spid="9688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8712"/>
                                        </p:tgtEl>
                                        <p:attrNameLst>
                                          <p:attrName>style.visibility</p:attrName>
                                        </p:attrNameLst>
                                      </p:cBhvr>
                                      <p:to>
                                        <p:strVal val="visible"/>
                                      </p:to>
                                    </p:set>
                                    <p:animEffect transition="in" filter="dissolve">
                                      <p:cBhvr>
                                        <p:cTn id="12" dur="500"/>
                                        <p:tgtEl>
                                          <p:spTgt spid="9687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8714"/>
                                        </p:tgtEl>
                                        <p:attrNameLst>
                                          <p:attrName>style.visibility</p:attrName>
                                        </p:attrNameLst>
                                      </p:cBhvr>
                                      <p:to>
                                        <p:strVal val="visible"/>
                                      </p:to>
                                    </p:set>
                                    <p:animEffect transition="in" filter="dissolve">
                                      <p:cBhvr>
                                        <p:cTn id="17" dur="500"/>
                                        <p:tgtEl>
                                          <p:spTgt spid="9687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8716"/>
                                        </p:tgtEl>
                                        <p:attrNameLst>
                                          <p:attrName>style.visibility</p:attrName>
                                        </p:attrNameLst>
                                      </p:cBhvr>
                                      <p:to>
                                        <p:strVal val="visible"/>
                                      </p:to>
                                    </p:set>
                                    <p:animEffect transition="in" filter="dissolve">
                                      <p:cBhvr>
                                        <p:cTn id="22" dur="500"/>
                                        <p:tgtEl>
                                          <p:spTgt spid="9687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8718"/>
                                        </p:tgtEl>
                                        <p:attrNameLst>
                                          <p:attrName>style.visibility</p:attrName>
                                        </p:attrNameLst>
                                      </p:cBhvr>
                                      <p:to>
                                        <p:strVal val="visible"/>
                                      </p:to>
                                    </p:set>
                                    <p:animEffect transition="in" filter="dissolve">
                                      <p:cBhvr>
                                        <p:cTn id="27" dur="500"/>
                                        <p:tgtEl>
                                          <p:spTgt spid="9687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68720"/>
                                        </p:tgtEl>
                                        <p:attrNameLst>
                                          <p:attrName>style.visibility</p:attrName>
                                        </p:attrNameLst>
                                      </p:cBhvr>
                                      <p:to>
                                        <p:strVal val="visible"/>
                                      </p:to>
                                    </p:set>
                                    <p:animEffect transition="in" filter="dissolve">
                                      <p:cBhvr>
                                        <p:cTn id="32" dur="500"/>
                                        <p:tgtEl>
                                          <p:spTgt spid="9687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68722"/>
                                        </p:tgtEl>
                                        <p:attrNameLst>
                                          <p:attrName>style.visibility</p:attrName>
                                        </p:attrNameLst>
                                      </p:cBhvr>
                                      <p:to>
                                        <p:strVal val="visible"/>
                                      </p:to>
                                    </p:set>
                                    <p:animEffect transition="in" filter="dissolve">
                                      <p:cBhvr>
                                        <p:cTn id="37" dur="500"/>
                                        <p:tgtEl>
                                          <p:spTgt spid="96872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68724"/>
                                        </p:tgtEl>
                                        <p:attrNameLst>
                                          <p:attrName>style.visibility</p:attrName>
                                        </p:attrNameLst>
                                      </p:cBhvr>
                                      <p:to>
                                        <p:strVal val="visible"/>
                                      </p:to>
                                    </p:set>
                                    <p:animEffect transition="in" filter="dissolve">
                                      <p:cBhvr>
                                        <p:cTn id="42" dur="500"/>
                                        <p:tgtEl>
                                          <p:spTgt spid="96872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68713"/>
                                        </p:tgtEl>
                                        <p:attrNameLst>
                                          <p:attrName>style.visibility</p:attrName>
                                        </p:attrNameLst>
                                      </p:cBhvr>
                                      <p:to>
                                        <p:strVal val="visible"/>
                                      </p:to>
                                    </p:set>
                                    <p:animEffect transition="in" filter="dissolve">
                                      <p:cBhvr>
                                        <p:cTn id="47" dur="500"/>
                                        <p:tgtEl>
                                          <p:spTgt spid="9687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968715"/>
                                        </p:tgtEl>
                                        <p:attrNameLst>
                                          <p:attrName>style.visibility</p:attrName>
                                        </p:attrNameLst>
                                      </p:cBhvr>
                                      <p:to>
                                        <p:strVal val="visible"/>
                                      </p:to>
                                    </p:set>
                                    <p:animEffect transition="in" filter="dissolve">
                                      <p:cBhvr>
                                        <p:cTn id="52" dur="500"/>
                                        <p:tgtEl>
                                          <p:spTgt spid="9687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68717"/>
                                        </p:tgtEl>
                                        <p:attrNameLst>
                                          <p:attrName>style.visibility</p:attrName>
                                        </p:attrNameLst>
                                      </p:cBhvr>
                                      <p:to>
                                        <p:strVal val="visible"/>
                                      </p:to>
                                    </p:set>
                                    <p:animEffect transition="in" filter="dissolve">
                                      <p:cBhvr>
                                        <p:cTn id="57" dur="500"/>
                                        <p:tgtEl>
                                          <p:spTgt spid="9687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968719"/>
                                        </p:tgtEl>
                                        <p:attrNameLst>
                                          <p:attrName>style.visibility</p:attrName>
                                        </p:attrNameLst>
                                      </p:cBhvr>
                                      <p:to>
                                        <p:strVal val="visible"/>
                                      </p:to>
                                    </p:set>
                                    <p:animEffect transition="in" filter="dissolve">
                                      <p:cBhvr>
                                        <p:cTn id="62" dur="500"/>
                                        <p:tgtEl>
                                          <p:spTgt spid="968719"/>
                                        </p:tgtEl>
                                      </p:cBhvr>
                                    </p:animEffect>
                                  </p:childTnLst>
                                </p:cTn>
                              </p:par>
                              <p:par>
                                <p:cTn id="63" presetID="1" presetClass="entr" presetSubtype="0" fill="hold" nodeType="withEffect">
                                  <p:stCondLst>
                                    <p:cond delay="0"/>
                                  </p:stCondLst>
                                  <p:childTnLst>
                                    <p:set>
                                      <p:cBhvr>
                                        <p:cTn id="64" dur="1" fill="hold">
                                          <p:stCondLst>
                                            <p:cond delay="0"/>
                                          </p:stCondLst>
                                        </p:cTn>
                                        <p:tgtEl>
                                          <p:spTgt spid="968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24" grpId="0"/>
      <p:bldP spid="968722" grpId="0"/>
      <p:bldP spid="968720" grpId="0"/>
      <p:bldP spid="968719" grpId="0"/>
      <p:bldP spid="968718" grpId="0"/>
      <p:bldP spid="968717" grpId="0"/>
      <p:bldP spid="968716" grpId="0"/>
      <p:bldP spid="968715" grpId="0"/>
      <p:bldP spid="968714" grpId="0"/>
      <p:bldP spid="968713" grpId="0"/>
      <p:bldP spid="9687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42474" name="图片 1042473" descr="blood_pressure"/>
          <p:cNvPicPr>
            <a:picLocks noChangeAspect="1"/>
          </p:cNvPicPr>
          <p:nvPr/>
        </p:nvPicPr>
        <p:blipFill>
          <a:blip r:embed="rId1"/>
          <a:stretch>
            <a:fillRect/>
          </a:stretch>
        </p:blipFill>
        <p:spPr>
          <a:xfrm>
            <a:off x="5130800" y="1866900"/>
            <a:ext cx="3810000" cy="3810000"/>
          </a:xfrm>
          <a:prstGeom prst="rect">
            <a:avLst/>
          </a:prstGeom>
          <a:noFill/>
          <a:ln w="9525">
            <a:noFill/>
          </a:ln>
        </p:spPr>
      </p:pic>
      <p:sp>
        <p:nvSpPr>
          <p:cNvPr id="1042434" name="标题 1042433"/>
          <p:cNvSpPr>
            <a:spLocks noGrp="1"/>
          </p:cNvSpPr>
          <p:nvPr>
            <p:ph type="title"/>
          </p:nvPr>
        </p:nvSpPr>
        <p:spPr/>
        <p:txBody>
          <a:bodyPr anchor="ctr" anchorCtr="0"/>
          <a:p>
            <a:r>
              <a:rPr lang="en-GB" altLang="zh-CN"/>
              <a:t>Hypertension and CHD</a:t>
            </a:r>
            <a:endParaRPr lang="en-GB" altLang="zh-CN"/>
          </a:p>
        </p:txBody>
      </p:sp>
      <p:sp>
        <p:nvSpPr>
          <p:cNvPr id="1042435" name="文本框 1042434"/>
          <p:cNvSpPr txBox="1"/>
          <p:nvPr/>
        </p:nvSpPr>
        <p:spPr>
          <a:xfrm>
            <a:off x="563563" y="784225"/>
            <a:ext cx="8583612" cy="822325"/>
          </a:xfrm>
          <a:prstGeom prst="rect">
            <a:avLst/>
          </a:prstGeom>
          <a:noFill/>
          <a:ln w="9525">
            <a:noFill/>
          </a:ln>
        </p:spPr>
        <p:txBody>
          <a:bodyPr>
            <a:spAutoFit/>
          </a:bodyPr>
          <a:p>
            <a:r>
              <a:rPr lang="en-GB" altLang="zh-CN" b="0"/>
              <a:t>High blood pressure (</a:t>
            </a:r>
            <a:r>
              <a:rPr lang="en-GB" altLang="zh-CN">
                <a:solidFill>
                  <a:srgbClr val="10BC45"/>
                </a:solidFill>
              </a:rPr>
              <a:t>hypertension</a:t>
            </a:r>
            <a:r>
              <a:rPr lang="en-GB" altLang="zh-CN" b="0"/>
              <a:t>) is a major risk factor for CHD and other cardiovascular diseases.</a:t>
            </a:r>
            <a:endParaRPr lang="en-GB" altLang="zh-CN" b="0"/>
          </a:p>
        </p:txBody>
      </p:sp>
      <p:sp>
        <p:nvSpPr>
          <p:cNvPr id="1042465" name="文本框 1042464"/>
          <p:cNvSpPr txBox="1"/>
          <p:nvPr/>
        </p:nvSpPr>
        <p:spPr>
          <a:xfrm>
            <a:off x="563563" y="1819275"/>
            <a:ext cx="4573587" cy="1552575"/>
          </a:xfrm>
          <a:prstGeom prst="rect">
            <a:avLst/>
          </a:prstGeom>
          <a:noFill/>
          <a:ln w="9525">
            <a:noFill/>
          </a:ln>
        </p:spPr>
        <p:txBody>
          <a:bodyPr>
            <a:spAutoFit/>
          </a:bodyPr>
          <a:p>
            <a:r>
              <a:rPr lang="en-GB" altLang="zh-CN" b="0"/>
              <a:t>Hypertension is defined as systolic blood pressure above 140</a:t>
            </a:r>
            <a:r>
              <a:rPr lang="en-GB" altLang="zh-CN" sz="1000" b="0"/>
              <a:t> </a:t>
            </a:r>
            <a:r>
              <a:rPr lang="en-GB" altLang="zh-CN" b="0"/>
              <a:t>mmHg and/or diastolic blood pressure above 90</a:t>
            </a:r>
            <a:r>
              <a:rPr lang="en-GB" altLang="zh-CN" sz="1000" b="0"/>
              <a:t> </a:t>
            </a:r>
            <a:r>
              <a:rPr lang="en-GB" altLang="zh-CN" b="0"/>
              <a:t>mmHg.</a:t>
            </a:r>
            <a:endParaRPr lang="en-GB" altLang="zh-CN" b="0"/>
          </a:p>
        </p:txBody>
      </p:sp>
      <p:sp>
        <p:nvSpPr>
          <p:cNvPr id="1042466" name="文本框 1042465"/>
          <p:cNvSpPr txBox="1"/>
          <p:nvPr/>
        </p:nvSpPr>
        <p:spPr>
          <a:xfrm>
            <a:off x="563563" y="3586163"/>
            <a:ext cx="4478337" cy="2647950"/>
          </a:xfrm>
          <a:prstGeom prst="rect">
            <a:avLst/>
          </a:prstGeom>
          <a:noFill/>
          <a:ln w="9525">
            <a:noFill/>
          </a:ln>
        </p:spPr>
        <p:txBody>
          <a:bodyPr>
            <a:spAutoFit/>
          </a:bodyPr>
          <a:p>
            <a:r>
              <a:rPr lang="en-GB" altLang="zh-CN" b="0"/>
              <a:t>Hypertension puts strain on the heart and blood vessels, increasing the risk of </a:t>
            </a:r>
            <a:r>
              <a:rPr lang="en-GB" altLang="zh-CN">
                <a:solidFill>
                  <a:srgbClr val="10BC45"/>
                </a:solidFill>
              </a:rPr>
              <a:t>aneurysm</a:t>
            </a:r>
            <a:r>
              <a:rPr lang="en-GB" altLang="zh-CN" b="0"/>
              <a:t> or </a:t>
            </a:r>
            <a:r>
              <a:rPr lang="en-GB" altLang="zh-CN">
                <a:solidFill>
                  <a:srgbClr val="10BC45"/>
                </a:solidFill>
              </a:rPr>
              <a:t>thrombosis</a:t>
            </a:r>
            <a:r>
              <a:rPr lang="en-GB" altLang="zh-CN" b="0"/>
              <a:t>. It is sometimes called the ‘silent killer’ because it can develop without symptoms.</a:t>
            </a:r>
            <a:endParaRPr lang="en-GB" altLang="zh-CN" b="0"/>
          </a:p>
        </p:txBody>
      </p:sp>
      <p:pic>
        <p:nvPicPr>
          <p:cNvPr id="1042475" name="图片 1042474"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42476" name="图片 1042475"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2465"/>
                                        </p:tgtEl>
                                        <p:attrNameLst>
                                          <p:attrName>style.visibility</p:attrName>
                                        </p:attrNameLst>
                                      </p:cBhvr>
                                      <p:to>
                                        <p:strVal val="visible"/>
                                      </p:to>
                                    </p:set>
                                    <p:animEffect transition="in" filter="dissolve">
                                      <p:cBhvr>
                                        <p:cTn id="7" dur="500"/>
                                        <p:tgtEl>
                                          <p:spTgt spid="104246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42474"/>
                                        </p:tgtEl>
                                        <p:attrNameLst>
                                          <p:attrName>style.visibility</p:attrName>
                                        </p:attrNameLst>
                                      </p:cBhvr>
                                      <p:to>
                                        <p:strVal val="visible"/>
                                      </p:to>
                                    </p:set>
                                    <p:animEffect transition="in" filter="wipe(up)">
                                      <p:cBhvr>
                                        <p:cTn id="11" dur="500"/>
                                        <p:tgtEl>
                                          <p:spTgt spid="104247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2466"/>
                                        </p:tgtEl>
                                        <p:attrNameLst>
                                          <p:attrName>style.visibility</p:attrName>
                                        </p:attrNameLst>
                                      </p:cBhvr>
                                      <p:to>
                                        <p:strVal val="visible"/>
                                      </p:to>
                                    </p:set>
                                    <p:animEffect transition="in" filter="dissolve">
                                      <p:cBhvr>
                                        <p:cTn id="16" dur="500"/>
                                        <p:tgtEl>
                                          <p:spTgt spid="1042466"/>
                                        </p:tgtEl>
                                      </p:cBhvr>
                                    </p:animEffect>
                                  </p:childTnLst>
                                </p:cTn>
                              </p:par>
                              <p:par>
                                <p:cTn id="17" presetID="1" presetClass="entr" presetSubtype="0" fill="hold" nodeType="withEffect">
                                  <p:stCondLst>
                                    <p:cond delay="0"/>
                                  </p:stCondLst>
                                  <p:childTnLst>
                                    <p:set>
                                      <p:cBhvr>
                                        <p:cTn id="18" dur="1" fill="hold">
                                          <p:stCondLst>
                                            <p:cond delay="0"/>
                                          </p:stCondLst>
                                        </p:cTn>
                                        <p:tgtEl>
                                          <p:spTgt spid="1042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465" grpId="0"/>
      <p:bldP spid="10424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380365" y="932815"/>
            <a:ext cx="7870825" cy="1568450"/>
          </a:xfrm>
          <a:prstGeom prst="rect">
            <a:avLst/>
          </a:prstGeom>
          <a:noFill/>
        </p:spPr>
        <p:txBody>
          <a:bodyPr wrap="square" rtlCol="0" anchor="t">
            <a:spAutoFit/>
          </a:bodyPr>
          <a:p>
            <a:r>
              <a:rPr lang="zh-CN" altLang="en-US" b="0"/>
              <a:t>An aneurysm is an abnormal</a:t>
            </a:r>
            <a:r>
              <a:rPr lang="zh-CN" altLang="en-US" b="0">
                <a:highlight>
                  <a:srgbClr val="FFFF00"/>
                </a:highlight>
              </a:rPr>
              <a:t> bulge or ballooning</a:t>
            </a:r>
            <a:r>
              <a:rPr lang="zh-CN" altLang="en-US" b="0"/>
              <a:t> in the wall of a blood vessel. An aneurysm can burst.A ruptured aneurysm causes bleeding inside the body and often leads to death. </a:t>
            </a:r>
            <a:endParaRPr lang="zh-CN" altLang="en-US" b="0"/>
          </a:p>
        </p:txBody>
      </p:sp>
      <p:pic>
        <p:nvPicPr>
          <p:cNvPr id="101" name="图片 100"/>
          <p:cNvPicPr/>
          <p:nvPr/>
        </p:nvPicPr>
        <p:blipFill>
          <a:blip r:embed="rId1"/>
          <a:stretch>
            <a:fillRect/>
          </a:stretch>
        </p:blipFill>
        <p:spPr>
          <a:xfrm>
            <a:off x="1249045" y="2501265"/>
            <a:ext cx="5587365" cy="367855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5" name="文本框 4"/>
          <p:cNvSpPr txBox="1"/>
          <p:nvPr>
            <p:custDataLst>
              <p:tags r:id="rId1"/>
            </p:custDataLst>
          </p:nvPr>
        </p:nvSpPr>
        <p:spPr>
          <a:xfrm>
            <a:off x="392430" y="1302385"/>
            <a:ext cx="7985125" cy="1198880"/>
          </a:xfrm>
          <a:prstGeom prst="rect">
            <a:avLst/>
          </a:prstGeom>
          <a:noFill/>
        </p:spPr>
        <p:txBody>
          <a:bodyPr wrap="square" rtlCol="0" anchor="t">
            <a:spAutoFit/>
          </a:bodyPr>
          <a:p>
            <a:r>
              <a:rPr lang="zh-CN" altLang="en-US" b="0"/>
              <a:t>An ischemic stroke occurs when the</a:t>
            </a:r>
            <a:r>
              <a:rPr lang="zh-CN" altLang="en-US" b="0">
                <a:highlight>
                  <a:srgbClr val="FFFF00"/>
                </a:highlight>
              </a:rPr>
              <a:t> blood supply to part of the brain is interrupted or reduced</a:t>
            </a:r>
            <a:r>
              <a:rPr lang="zh-CN" altLang="en-US" b="0"/>
              <a:t>, preventing brain tissue from getting oxygen and nutrients. </a:t>
            </a:r>
            <a:endParaRPr lang="zh-CN" altLang="en-US" b="0"/>
          </a:p>
        </p:txBody>
      </p:sp>
      <p:pic>
        <p:nvPicPr>
          <p:cNvPr id="100" name="图片 99"/>
          <p:cNvPicPr/>
          <p:nvPr>
            <p:custDataLst>
              <p:tags r:id="rId2"/>
            </p:custDataLst>
          </p:nvPr>
        </p:nvPicPr>
        <p:blipFill>
          <a:blip r:embed="rId3"/>
          <a:stretch>
            <a:fillRect/>
          </a:stretch>
        </p:blipFill>
        <p:spPr>
          <a:xfrm>
            <a:off x="1211580" y="3201035"/>
            <a:ext cx="2280920" cy="292354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30146" name="标题 1030145"/>
          <p:cNvSpPr>
            <a:spLocks noGrp="1"/>
          </p:cNvSpPr>
          <p:nvPr>
            <p:ph type="title"/>
          </p:nvPr>
        </p:nvSpPr>
        <p:spPr/>
        <p:txBody>
          <a:bodyPr anchor="ctr" anchorCtr="0"/>
          <a:p>
            <a:r>
              <a:rPr lang="en-GB" altLang="zh-CN"/>
              <a:t>Effects of CHD: angina</a:t>
            </a:r>
            <a:endParaRPr lang="en-GB" altLang="zh-CN"/>
          </a:p>
        </p:txBody>
      </p:sp>
      <p:sp>
        <p:nvSpPr>
          <p:cNvPr id="1030147" name="文本框 1030146"/>
          <p:cNvSpPr txBox="1"/>
          <p:nvPr/>
        </p:nvSpPr>
        <p:spPr>
          <a:xfrm>
            <a:off x="560388" y="1096645"/>
            <a:ext cx="3736975" cy="829945"/>
          </a:xfrm>
          <a:prstGeom prst="rect">
            <a:avLst/>
          </a:prstGeom>
          <a:noFill/>
          <a:ln w="9525">
            <a:noFill/>
          </a:ln>
        </p:spPr>
        <p:txBody>
          <a:bodyPr>
            <a:spAutoFit/>
          </a:bodyPr>
          <a:p>
            <a:pPr>
              <a:buClr>
                <a:srgbClr val="10BC45"/>
              </a:buClr>
              <a:buSzPct val="80000"/>
              <a:buFont typeface="Wingdings" panose="05000000000000000000" pitchFamily="2" charset="2"/>
            </a:pPr>
            <a:r>
              <a:rPr lang="en-GB" altLang="zh-CN" b="0"/>
              <a:t>A less severe symptom of CHD is</a:t>
            </a:r>
            <a:r>
              <a:rPr lang="en-GB" altLang="zh-CN">
                <a:solidFill>
                  <a:srgbClr val="10BC45"/>
                </a:solidFill>
              </a:rPr>
              <a:t> angina </a:t>
            </a:r>
            <a:r>
              <a:rPr lang="zh-CN" altLang="en-GB">
                <a:solidFill>
                  <a:srgbClr val="10BC45"/>
                </a:solidFill>
              </a:rPr>
              <a:t>心绞痛</a:t>
            </a:r>
            <a:r>
              <a:rPr lang="en-GB" altLang="zh-CN" b="0"/>
              <a:t>. </a:t>
            </a:r>
            <a:endParaRPr lang="en-GB" altLang="zh-CN" b="0"/>
          </a:p>
        </p:txBody>
      </p:sp>
      <p:sp>
        <p:nvSpPr>
          <p:cNvPr id="1030149" name="文本框 1030148"/>
          <p:cNvSpPr txBox="1"/>
          <p:nvPr/>
        </p:nvSpPr>
        <p:spPr>
          <a:xfrm>
            <a:off x="560388" y="3863658"/>
            <a:ext cx="8583612" cy="1187450"/>
          </a:xfrm>
          <a:prstGeom prst="rect">
            <a:avLst/>
          </a:prstGeom>
          <a:noFill/>
          <a:ln w="9525">
            <a:noFill/>
          </a:ln>
        </p:spPr>
        <p:txBody>
          <a:bodyPr>
            <a:spAutoFit/>
          </a:bodyPr>
          <a:p>
            <a:pPr>
              <a:buSzPct val="80000"/>
              <a:buFont typeface="Wingdings" panose="05000000000000000000" pitchFamily="2" charset="2"/>
            </a:pPr>
            <a:r>
              <a:rPr lang="en-GB" altLang="zh-CN" b="0"/>
              <a:t>The </a:t>
            </a:r>
            <a:r>
              <a:rPr lang="en-GB" altLang="zh-CN" b="0">
                <a:highlight>
                  <a:srgbClr val="FFFF00"/>
                </a:highlight>
              </a:rPr>
              <a:t>narrowing of the coronary arteries</a:t>
            </a:r>
            <a:r>
              <a:rPr lang="en-GB" altLang="zh-CN" b="0"/>
              <a:t> results in inadequate blood and oxygen supply, forcing the heart to respire </a:t>
            </a:r>
            <a:r>
              <a:rPr lang="en-GB" altLang="zh-CN" b="0" dirty="0" err="1"/>
              <a:t>anaerobically</a:t>
            </a:r>
            <a:r>
              <a:rPr lang="en-GB" altLang="zh-CN" b="0"/>
              <a:t>, and causing a build-up of lactic acid.</a:t>
            </a:r>
            <a:endParaRPr lang="en-GB" altLang="zh-CN" b="0"/>
          </a:p>
        </p:txBody>
      </p:sp>
      <p:sp>
        <p:nvSpPr>
          <p:cNvPr id="1030151" name="文本框 1030150"/>
          <p:cNvSpPr txBox="1"/>
          <p:nvPr/>
        </p:nvSpPr>
        <p:spPr>
          <a:xfrm>
            <a:off x="560388" y="5297488"/>
            <a:ext cx="8434387" cy="822325"/>
          </a:xfrm>
          <a:prstGeom prst="rect">
            <a:avLst/>
          </a:prstGeom>
          <a:noFill/>
          <a:ln w="9525">
            <a:noFill/>
          </a:ln>
        </p:spPr>
        <p:txBody>
          <a:bodyPr>
            <a:spAutoFit/>
          </a:bodyPr>
          <a:p>
            <a:pPr>
              <a:buSzPct val="80000"/>
              <a:buFont typeface="Wingdings" panose="05000000000000000000" pitchFamily="2" charset="2"/>
            </a:pPr>
            <a:r>
              <a:rPr lang="en-GB" altLang="zh-CN" b="0"/>
              <a:t>The pain normally subsides with rest, once the demand on the heart has dropped and it can respire aerobically.</a:t>
            </a:r>
            <a:endParaRPr lang="en-GB" altLang="zh-CN" b="0"/>
          </a:p>
        </p:txBody>
      </p:sp>
      <p:pic>
        <p:nvPicPr>
          <p:cNvPr id="1030152" name="图片 1030151"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030153" name="图片 1030152" descr="chest_pain"/>
          <p:cNvPicPr>
            <a:picLocks noChangeAspect="1"/>
          </p:cNvPicPr>
          <p:nvPr/>
        </p:nvPicPr>
        <p:blipFill>
          <a:blip r:embed="rId2"/>
          <a:stretch>
            <a:fillRect/>
          </a:stretch>
        </p:blipFill>
        <p:spPr>
          <a:xfrm>
            <a:off x="4779963" y="898525"/>
            <a:ext cx="4005262" cy="2670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0149"/>
                                        </p:tgtEl>
                                        <p:attrNameLst>
                                          <p:attrName>style.visibility</p:attrName>
                                        </p:attrNameLst>
                                      </p:cBhvr>
                                      <p:to>
                                        <p:strVal val="visible"/>
                                      </p:to>
                                    </p:set>
                                    <p:animEffect transition="in" filter="dissolve">
                                      <p:cBhvr>
                                        <p:cTn id="7" dur="500"/>
                                        <p:tgtEl>
                                          <p:spTgt spid="1030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0151"/>
                                        </p:tgtEl>
                                        <p:attrNameLst>
                                          <p:attrName>style.visibility</p:attrName>
                                        </p:attrNameLst>
                                      </p:cBhvr>
                                      <p:to>
                                        <p:strVal val="visible"/>
                                      </p:to>
                                    </p:set>
                                    <p:animEffect transition="in" filter="dissolve">
                                      <p:cBhvr>
                                        <p:cTn id="12" dur="500"/>
                                        <p:tgtEl>
                                          <p:spTgt spid="1030151"/>
                                        </p:tgtEl>
                                      </p:cBhvr>
                                    </p:animEffect>
                                  </p:childTnLst>
                                </p:cTn>
                              </p:par>
                              <p:par>
                                <p:cTn id="13" presetID="1" presetClass="entr" presetSubtype="0" fill="hold" nodeType="withEffect">
                                  <p:stCondLst>
                                    <p:cond delay="0"/>
                                  </p:stCondLst>
                                  <p:childTnLst>
                                    <p:set>
                                      <p:cBhvr>
                                        <p:cTn id="14" dur="1" fill="hold">
                                          <p:stCondLst>
                                            <p:cond delay="0"/>
                                          </p:stCondLst>
                                        </p:cTn>
                                        <p:tgtEl>
                                          <p:spTgt spid="1030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49" grpId="0"/>
      <p:bldP spid="103015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8108" name="图片 1028107" descr="heartOuter"/>
          <p:cNvPicPr>
            <a:picLocks noChangeAspect="1"/>
          </p:cNvPicPr>
          <p:nvPr/>
        </p:nvPicPr>
        <p:blipFill>
          <a:blip r:embed="rId1"/>
          <a:stretch>
            <a:fillRect/>
          </a:stretch>
        </p:blipFill>
        <p:spPr>
          <a:xfrm>
            <a:off x="5630863" y="1798638"/>
            <a:ext cx="3143250" cy="3827462"/>
          </a:xfrm>
          <a:prstGeom prst="rect">
            <a:avLst/>
          </a:prstGeom>
          <a:noFill/>
          <a:ln w="9525">
            <a:noFill/>
          </a:ln>
        </p:spPr>
      </p:pic>
      <p:sp>
        <p:nvSpPr>
          <p:cNvPr id="1028098" name="标题 1028097"/>
          <p:cNvSpPr>
            <a:spLocks noGrp="1"/>
          </p:cNvSpPr>
          <p:nvPr>
            <p:ph type="title"/>
          </p:nvPr>
        </p:nvSpPr>
        <p:spPr/>
        <p:txBody>
          <a:bodyPr anchor="ctr" anchorCtr="0"/>
          <a:p>
            <a:r>
              <a:rPr lang="en-GB" altLang="zh-CN"/>
              <a:t>Effects of CHD: heart attack</a:t>
            </a:r>
            <a:endParaRPr lang="en-GB" altLang="zh-CN"/>
          </a:p>
        </p:txBody>
      </p:sp>
      <p:sp>
        <p:nvSpPr>
          <p:cNvPr id="1028099" name="文本框 1028098"/>
          <p:cNvSpPr txBox="1"/>
          <p:nvPr/>
        </p:nvSpPr>
        <p:spPr>
          <a:xfrm>
            <a:off x="560388" y="784225"/>
            <a:ext cx="8583612" cy="829945"/>
          </a:xfrm>
          <a:prstGeom prst="rect">
            <a:avLst/>
          </a:prstGeom>
          <a:noFill/>
          <a:ln w="9525">
            <a:noFill/>
          </a:ln>
        </p:spPr>
        <p:txBody>
          <a:bodyPr>
            <a:spAutoFit/>
          </a:bodyPr>
          <a:p>
            <a:pPr>
              <a:buClr>
                <a:srgbClr val="10BC45"/>
              </a:buClr>
              <a:buSzPct val="80000"/>
              <a:buFont typeface="Wingdings" panose="05000000000000000000" pitchFamily="2" charset="2"/>
            </a:pPr>
            <a:r>
              <a:rPr lang="en-GB" altLang="zh-CN" b="0"/>
              <a:t>The most dangerous symptom/result of CHD is a heart attack, known as a </a:t>
            </a:r>
            <a:r>
              <a:rPr lang="en-GB" altLang="zh-CN">
                <a:solidFill>
                  <a:srgbClr val="10BC45"/>
                </a:solidFill>
              </a:rPr>
              <a:t>myocardial infarction </a:t>
            </a:r>
            <a:r>
              <a:rPr lang="en-GB" altLang="zh-CN" b="0"/>
              <a:t>(</a:t>
            </a:r>
            <a:r>
              <a:rPr lang="en-GB" altLang="zh-CN">
                <a:solidFill>
                  <a:srgbClr val="10BC45"/>
                </a:solidFill>
              </a:rPr>
              <a:t>MI</a:t>
            </a:r>
            <a:r>
              <a:rPr lang="en-GB" altLang="zh-CN" b="0"/>
              <a:t>).</a:t>
            </a:r>
            <a:r>
              <a:rPr lang="zh-CN" altLang="en-GB" b="0"/>
              <a:t>心肌梗死</a:t>
            </a:r>
            <a:endParaRPr lang="zh-CN" altLang="en-GB" b="0"/>
          </a:p>
        </p:txBody>
      </p:sp>
      <p:sp>
        <p:nvSpPr>
          <p:cNvPr id="1028104" name="文本框 1028103"/>
          <p:cNvSpPr txBox="1"/>
          <p:nvPr/>
        </p:nvSpPr>
        <p:spPr>
          <a:xfrm>
            <a:off x="560388" y="2020888"/>
            <a:ext cx="4735512" cy="1917700"/>
          </a:xfrm>
          <a:prstGeom prst="rect">
            <a:avLst/>
          </a:prstGeom>
          <a:noFill/>
          <a:ln w="9525">
            <a:noFill/>
          </a:ln>
        </p:spPr>
        <p:txBody>
          <a:bodyPr>
            <a:spAutoFit/>
          </a:bodyPr>
          <a:p>
            <a:pPr>
              <a:buClr>
                <a:srgbClr val="10BC45"/>
              </a:buClr>
              <a:buSzPct val="80000"/>
              <a:buFont typeface="Wingdings" panose="05000000000000000000" pitchFamily="2" charset="2"/>
            </a:pPr>
            <a:r>
              <a:rPr lang="en-GB" altLang="zh-CN" b="0"/>
              <a:t>An MI occurs when the </a:t>
            </a:r>
            <a:r>
              <a:rPr lang="en-GB" altLang="zh-CN" b="0">
                <a:highlight>
                  <a:srgbClr val="FFFF00"/>
                </a:highlight>
              </a:rPr>
              <a:t>blood</a:t>
            </a:r>
            <a:r>
              <a:rPr lang="en-GB" altLang="zh-CN" b="0"/>
              <a:t> supply to part of the heart muscle (</a:t>
            </a:r>
            <a:r>
              <a:rPr lang="en-GB" altLang="zh-CN">
                <a:solidFill>
                  <a:srgbClr val="10BC45"/>
                </a:solidFill>
              </a:rPr>
              <a:t>myocardium</a:t>
            </a:r>
            <a:r>
              <a:rPr lang="en-GB" altLang="zh-CN" b="0"/>
              <a:t>) is</a:t>
            </a:r>
            <a:r>
              <a:rPr lang="en-GB" altLang="zh-CN" b="0">
                <a:highlight>
                  <a:srgbClr val="FFFF00"/>
                </a:highlight>
              </a:rPr>
              <a:t> interrupted.</a:t>
            </a:r>
            <a:r>
              <a:rPr lang="en-GB" altLang="zh-CN" b="0"/>
              <a:t> This causes oxygen deprivation and subsequent tissue damage.</a:t>
            </a:r>
            <a:endParaRPr lang="en-GB" altLang="zh-CN" b="0"/>
          </a:p>
        </p:txBody>
      </p:sp>
      <p:sp>
        <p:nvSpPr>
          <p:cNvPr id="1028105" name="文本框 1028104"/>
          <p:cNvSpPr txBox="1"/>
          <p:nvPr/>
        </p:nvSpPr>
        <p:spPr>
          <a:xfrm>
            <a:off x="560388" y="4352925"/>
            <a:ext cx="5510212" cy="1917700"/>
          </a:xfrm>
          <a:prstGeom prst="rect">
            <a:avLst/>
          </a:prstGeom>
          <a:noFill/>
          <a:ln w="9525">
            <a:noFill/>
          </a:ln>
        </p:spPr>
        <p:txBody>
          <a:bodyPr>
            <a:spAutoFit/>
          </a:bodyPr>
          <a:p>
            <a:pPr>
              <a:buClr>
                <a:srgbClr val="10BC45"/>
              </a:buClr>
              <a:buSzPct val="80000"/>
              <a:buFont typeface="Wingdings" panose="05000000000000000000" pitchFamily="2" charset="2"/>
            </a:pPr>
            <a:r>
              <a:rPr lang="en-GB" altLang="zh-CN" b="0"/>
              <a:t>The most common symptom is</a:t>
            </a:r>
            <a:br>
              <a:rPr lang="en-GB" altLang="zh-CN" b="0"/>
            </a:br>
            <a:r>
              <a:rPr lang="en-GB" altLang="zh-CN" b="0"/>
              <a:t>chest pain, but shortness of breath, excessive sweating, nausea and weakness may also be present. Loss of consciousness and death can occur.</a:t>
            </a:r>
            <a:endParaRPr lang="en-GB" altLang="zh-CN" b="0"/>
          </a:p>
        </p:txBody>
      </p:sp>
      <p:pic>
        <p:nvPicPr>
          <p:cNvPr id="1028107" name="图片 1028106"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28109" name="图片 1028108"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8104"/>
                                        </p:tgtEl>
                                        <p:attrNameLst>
                                          <p:attrName>style.visibility</p:attrName>
                                        </p:attrNameLst>
                                      </p:cBhvr>
                                      <p:to>
                                        <p:strVal val="visible"/>
                                      </p:to>
                                    </p:set>
                                    <p:animEffect transition="in" filter="dissolve">
                                      <p:cBhvr>
                                        <p:cTn id="7" dur="500"/>
                                        <p:tgtEl>
                                          <p:spTgt spid="102810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8108"/>
                                        </p:tgtEl>
                                        <p:attrNameLst>
                                          <p:attrName>style.visibility</p:attrName>
                                        </p:attrNameLst>
                                      </p:cBhvr>
                                      <p:to>
                                        <p:strVal val="visible"/>
                                      </p:to>
                                    </p:set>
                                    <p:animEffect transition="in" filter="wipe(up)">
                                      <p:cBhvr>
                                        <p:cTn id="11" dur="500"/>
                                        <p:tgtEl>
                                          <p:spTgt spid="102810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28105"/>
                                        </p:tgtEl>
                                        <p:attrNameLst>
                                          <p:attrName>style.visibility</p:attrName>
                                        </p:attrNameLst>
                                      </p:cBhvr>
                                      <p:to>
                                        <p:strVal val="visible"/>
                                      </p:to>
                                    </p:set>
                                    <p:animEffect transition="in" filter="dissolve">
                                      <p:cBhvr>
                                        <p:cTn id="16" dur="500"/>
                                        <p:tgtEl>
                                          <p:spTgt spid="1028105"/>
                                        </p:tgtEl>
                                      </p:cBhvr>
                                    </p:animEffect>
                                  </p:childTnLst>
                                </p:cTn>
                              </p:par>
                              <p:par>
                                <p:cTn id="17" presetID="1" presetClass="entr" presetSubtype="0" fill="hold" nodeType="withEffect">
                                  <p:stCondLst>
                                    <p:cond delay="0"/>
                                  </p:stCondLst>
                                  <p:childTnLst>
                                    <p:set>
                                      <p:cBhvr>
                                        <p:cTn id="18" dur="1" fill="hold">
                                          <p:stCondLst>
                                            <p:cond delay="0"/>
                                          </p:stCondLst>
                                        </p:cTn>
                                        <p:tgtEl>
                                          <p:spTgt spid="1028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04" grpId="0"/>
      <p:bldP spid="102810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46538" name="图片 1046537" descr="athero"/>
          <p:cNvPicPr>
            <a:picLocks noChangeAspect="1"/>
          </p:cNvPicPr>
          <p:nvPr/>
        </p:nvPicPr>
        <p:blipFill>
          <a:blip r:embed="rId1"/>
          <a:stretch>
            <a:fillRect/>
          </a:stretch>
        </p:blipFill>
        <p:spPr>
          <a:xfrm>
            <a:off x="5872163" y="944563"/>
            <a:ext cx="3067050" cy="2300287"/>
          </a:xfrm>
          <a:prstGeom prst="rect">
            <a:avLst/>
          </a:prstGeom>
          <a:noFill/>
          <a:ln w="9525">
            <a:noFill/>
          </a:ln>
        </p:spPr>
      </p:pic>
      <p:sp>
        <p:nvSpPr>
          <p:cNvPr id="1046530" name="标题 1046529"/>
          <p:cNvSpPr>
            <a:spLocks noGrp="1"/>
          </p:cNvSpPr>
          <p:nvPr>
            <p:ph type="title"/>
          </p:nvPr>
        </p:nvSpPr>
        <p:spPr/>
        <p:txBody>
          <a:bodyPr anchor="ctr" anchorCtr="0"/>
          <a:p>
            <a:r>
              <a:rPr lang="en-GB" altLang="zh-CN"/>
              <a:t>High blood cholesterol levels and CHD</a:t>
            </a:r>
            <a:endParaRPr lang="en-GB" altLang="zh-CN"/>
          </a:p>
        </p:txBody>
      </p:sp>
      <p:sp>
        <p:nvSpPr>
          <p:cNvPr id="1046531" name="文本框 1046530"/>
          <p:cNvSpPr txBox="1"/>
          <p:nvPr/>
        </p:nvSpPr>
        <p:spPr>
          <a:xfrm>
            <a:off x="563563" y="784225"/>
            <a:ext cx="6435725" cy="1552575"/>
          </a:xfrm>
          <a:prstGeom prst="rect">
            <a:avLst/>
          </a:prstGeom>
          <a:noFill/>
          <a:ln w="9525">
            <a:noFill/>
          </a:ln>
        </p:spPr>
        <p:txBody>
          <a:bodyPr>
            <a:spAutoFit/>
          </a:bodyPr>
          <a:p>
            <a:r>
              <a:rPr lang="en-GB" altLang="zh-CN" b="0" dirty="0" err="1"/>
              <a:t>LDLs</a:t>
            </a:r>
            <a:r>
              <a:rPr lang="en-GB" altLang="zh-CN" b="0"/>
              <a:t> generally transport cholesterol from the liver to body tissues, depositing it on the</a:t>
            </a:r>
            <a:br>
              <a:rPr lang="en-GB" altLang="zh-CN" b="0"/>
            </a:br>
            <a:r>
              <a:rPr lang="en-GB" altLang="zh-CN" b="0"/>
              <a:t>walls of blood vessels. In high levels,</a:t>
            </a:r>
            <a:br>
              <a:rPr lang="en-GB" altLang="zh-CN" b="0"/>
            </a:br>
            <a:r>
              <a:rPr lang="en-GB" altLang="zh-CN" b="0"/>
              <a:t>it contributes to </a:t>
            </a:r>
            <a:r>
              <a:rPr lang="en-GB" altLang="zh-CN">
                <a:solidFill>
                  <a:srgbClr val="10BC45"/>
                </a:solidFill>
              </a:rPr>
              <a:t>atherosclerosis</a:t>
            </a:r>
            <a:r>
              <a:rPr lang="en-GB" altLang="zh-CN" b="0"/>
              <a:t>.</a:t>
            </a:r>
            <a:endParaRPr lang="en-GB" altLang="zh-CN" b="0"/>
          </a:p>
        </p:txBody>
      </p:sp>
      <p:sp>
        <p:nvSpPr>
          <p:cNvPr id="1046534" name="文本框 1046533"/>
          <p:cNvSpPr txBox="1"/>
          <p:nvPr/>
        </p:nvSpPr>
        <p:spPr>
          <a:xfrm>
            <a:off x="563563" y="4926013"/>
            <a:ext cx="8382000" cy="1187450"/>
          </a:xfrm>
          <a:prstGeom prst="rect">
            <a:avLst/>
          </a:prstGeom>
          <a:noFill/>
          <a:ln w="9525">
            <a:noFill/>
          </a:ln>
        </p:spPr>
        <p:txBody>
          <a:bodyPr>
            <a:spAutoFit/>
          </a:bodyPr>
          <a:p>
            <a:r>
              <a:rPr lang="en-GB" altLang="zh-CN" b="0" dirty="0" err="1"/>
              <a:t>HDLs</a:t>
            </a:r>
            <a:r>
              <a:rPr lang="en-GB" altLang="zh-CN" b="0"/>
              <a:t> generally transport cholesterol away from the tissues to the liver, where the cholesterol is metabolized. High levels of HDL cholesterol are linked to a reduced risk of CHD.</a:t>
            </a:r>
            <a:endParaRPr lang="en-GB" altLang="zh-CN" b="0"/>
          </a:p>
        </p:txBody>
      </p:sp>
      <p:sp>
        <p:nvSpPr>
          <p:cNvPr id="1046535" name="文本框 1046534"/>
          <p:cNvSpPr txBox="1"/>
          <p:nvPr/>
        </p:nvSpPr>
        <p:spPr>
          <a:xfrm>
            <a:off x="563563" y="2651125"/>
            <a:ext cx="8583612" cy="822325"/>
          </a:xfrm>
          <a:prstGeom prst="rect">
            <a:avLst/>
          </a:prstGeom>
          <a:noFill/>
          <a:ln w="9525">
            <a:noFill/>
          </a:ln>
        </p:spPr>
        <p:txBody>
          <a:bodyPr>
            <a:spAutoFit/>
          </a:bodyPr>
          <a:p>
            <a:r>
              <a:rPr lang="en-GB" altLang="zh-CN" b="0"/>
              <a:t>Eating a diet high in saturated fat </a:t>
            </a:r>
            <a:br>
              <a:rPr lang="en-GB" altLang="zh-CN" b="0"/>
            </a:br>
            <a:r>
              <a:rPr lang="en-GB" altLang="zh-CN" b="0"/>
              <a:t>is the biggest cause of elevated LDL cholesterol levels.</a:t>
            </a:r>
            <a:endParaRPr lang="en-GB" altLang="zh-CN" b="0"/>
          </a:p>
        </p:txBody>
      </p:sp>
      <p:sp>
        <p:nvSpPr>
          <p:cNvPr id="1046536" name="文本框 1046535"/>
          <p:cNvSpPr txBox="1"/>
          <p:nvPr/>
        </p:nvSpPr>
        <p:spPr>
          <a:xfrm>
            <a:off x="563563" y="3787775"/>
            <a:ext cx="8583612" cy="822325"/>
          </a:xfrm>
          <a:prstGeom prst="rect">
            <a:avLst/>
          </a:prstGeom>
          <a:noFill/>
          <a:ln w="9525">
            <a:noFill/>
          </a:ln>
        </p:spPr>
        <p:txBody>
          <a:bodyPr>
            <a:spAutoFit/>
          </a:bodyPr>
          <a:p>
            <a:r>
              <a:rPr lang="en-GB" altLang="zh-CN" b="0"/>
              <a:t>LDL cholesterol levels can be </a:t>
            </a:r>
            <a:r>
              <a:rPr lang="en-GB" altLang="zh-CN" b="0">
                <a:highlight>
                  <a:srgbClr val="FFFF00"/>
                </a:highlight>
              </a:rPr>
              <a:t>reduced by regular exercise, eating plenty of fibre and a diet rich in </a:t>
            </a:r>
            <a:r>
              <a:rPr lang="en-GB" altLang="zh-CN" b="0" dirty="0" err="1">
                <a:highlight>
                  <a:srgbClr val="FFFF00"/>
                </a:highlight>
              </a:rPr>
              <a:t>polyunsatured</a:t>
            </a:r>
            <a:r>
              <a:rPr lang="en-GB" altLang="zh-CN" b="0">
                <a:highlight>
                  <a:srgbClr val="FFFF00"/>
                </a:highlight>
              </a:rPr>
              <a:t> fats</a:t>
            </a:r>
            <a:r>
              <a:rPr lang="en-GB" altLang="zh-CN" b="0"/>
              <a:t>.</a:t>
            </a:r>
            <a:endParaRPr lang="en-GB" altLang="zh-CN" b="0"/>
          </a:p>
        </p:txBody>
      </p:sp>
      <p:pic>
        <p:nvPicPr>
          <p:cNvPr id="1046537" name="图片 104653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6538"/>
                                        </p:tgtEl>
                                        <p:attrNameLst>
                                          <p:attrName>style.visibility</p:attrName>
                                        </p:attrNameLst>
                                      </p:cBhvr>
                                      <p:to>
                                        <p:strVal val="visible"/>
                                      </p:to>
                                    </p:set>
                                    <p:animEffect transition="in" filter="wipe(left)">
                                      <p:cBhvr>
                                        <p:cTn id="7" dur="500"/>
                                        <p:tgtEl>
                                          <p:spTgt spid="10465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46535"/>
                                        </p:tgtEl>
                                        <p:attrNameLst>
                                          <p:attrName>style.visibility</p:attrName>
                                        </p:attrNameLst>
                                      </p:cBhvr>
                                      <p:to>
                                        <p:strVal val="visible"/>
                                      </p:to>
                                    </p:set>
                                    <p:animEffect transition="in" filter="dissolve">
                                      <p:cBhvr>
                                        <p:cTn id="12" dur="500"/>
                                        <p:tgtEl>
                                          <p:spTgt spid="10465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6536"/>
                                        </p:tgtEl>
                                        <p:attrNameLst>
                                          <p:attrName>style.visibility</p:attrName>
                                        </p:attrNameLst>
                                      </p:cBhvr>
                                      <p:to>
                                        <p:strVal val="visible"/>
                                      </p:to>
                                    </p:set>
                                    <p:animEffect transition="in" filter="dissolve">
                                      <p:cBhvr>
                                        <p:cTn id="17" dur="500"/>
                                        <p:tgtEl>
                                          <p:spTgt spid="10465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46534"/>
                                        </p:tgtEl>
                                        <p:attrNameLst>
                                          <p:attrName>style.visibility</p:attrName>
                                        </p:attrNameLst>
                                      </p:cBhvr>
                                      <p:to>
                                        <p:strVal val="visible"/>
                                      </p:to>
                                    </p:set>
                                    <p:animEffect transition="in" filter="dissolve">
                                      <p:cBhvr>
                                        <p:cTn id="22" dur="500"/>
                                        <p:tgtEl>
                                          <p:spTgt spid="1046534"/>
                                        </p:tgtEl>
                                      </p:cBhvr>
                                    </p:animEffect>
                                  </p:childTnLst>
                                </p:cTn>
                              </p:par>
                              <p:par>
                                <p:cTn id="23" presetID="1" presetClass="entr" presetSubtype="0" fill="hold" nodeType="withEffect">
                                  <p:stCondLst>
                                    <p:cond delay="0"/>
                                  </p:stCondLst>
                                  <p:childTnLst>
                                    <p:set>
                                      <p:cBhvr>
                                        <p:cTn id="24" dur="1" fill="hold">
                                          <p:stCondLst>
                                            <p:cond delay="0"/>
                                          </p:stCondLst>
                                        </p:cTn>
                                        <p:tgtEl>
                                          <p:spTgt spid="1046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4" grpId="0"/>
      <p:bldP spid="1046535" grpId="0"/>
      <p:bldP spid="10465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222250" y="1045845"/>
            <a:ext cx="7731760" cy="4092575"/>
          </a:xfrm>
          <a:prstGeom prst="rect">
            <a:avLst/>
          </a:prstGeom>
          <a:noFill/>
        </p:spPr>
        <p:txBody>
          <a:bodyPr wrap="square" rtlCol="0" anchor="t">
            <a:spAutoFit/>
          </a:bodyPr>
          <a:p>
            <a:r>
              <a:rPr lang="zh-CN" altLang="en-US" sz="2000" b="0"/>
              <a:t>Low-density lipoproteins (LDLs) are made from </a:t>
            </a:r>
            <a:r>
              <a:rPr lang="zh-CN" altLang="en-US" sz="2000" b="0">
                <a:highlight>
                  <a:srgbClr val="FFFF00"/>
                </a:highlight>
              </a:rPr>
              <a:t>saturated</a:t>
            </a:r>
            <a:r>
              <a:rPr lang="en-US" altLang="zh-CN" sz="2000" b="0">
                <a:highlight>
                  <a:srgbClr val="FFFF00"/>
                </a:highlight>
              </a:rPr>
              <a:t> </a:t>
            </a:r>
            <a:r>
              <a:rPr lang="zh-CN" altLang="en-US" sz="2000" b="0">
                <a:highlight>
                  <a:srgbClr val="FFFF00"/>
                </a:highlight>
              </a:rPr>
              <a:t>fats,</a:t>
            </a:r>
            <a:r>
              <a:rPr lang="zh-CN" altLang="en-US" sz="2000" b="0"/>
              <a:t> </a:t>
            </a:r>
            <a:r>
              <a:rPr lang="zh-CN" altLang="en-US" sz="2000" b="0">
                <a:solidFill>
                  <a:srgbClr val="FF0000"/>
                </a:solidFill>
              </a:rPr>
              <a:t>cholesterol and protein</a:t>
            </a:r>
            <a:r>
              <a:rPr lang="zh-CN" altLang="en-US" sz="2000" b="0"/>
              <a:t> and bind to cell membranes before</a:t>
            </a:r>
            <a:r>
              <a:rPr lang="en-US" altLang="zh-CN" sz="2000" b="0"/>
              <a:t> </a:t>
            </a:r>
            <a:r>
              <a:rPr lang="zh-CN" altLang="en-US" sz="2000" b="0"/>
              <a:t>being taken into the cells. If there are </a:t>
            </a:r>
            <a:r>
              <a:rPr lang="zh-CN" altLang="en-US" sz="2000" b="0">
                <a:highlight>
                  <a:srgbClr val="FFFF00"/>
                </a:highlight>
              </a:rPr>
              <a:t>high levels of some</a:t>
            </a:r>
            <a:r>
              <a:rPr lang="en-US" altLang="zh-CN" sz="2000" b="0">
                <a:highlight>
                  <a:srgbClr val="FFFF00"/>
                </a:highlight>
              </a:rPr>
              <a:t> </a:t>
            </a:r>
            <a:r>
              <a:rPr lang="zh-CN" altLang="en-US" sz="2000" b="0">
                <a:highlight>
                  <a:srgbClr val="FFFF00"/>
                </a:highlight>
              </a:rPr>
              <a:t>LDLs</a:t>
            </a:r>
            <a:r>
              <a:rPr lang="zh-CN" altLang="en-US" sz="2000" b="0"/>
              <a:t>, your </a:t>
            </a:r>
            <a:r>
              <a:rPr lang="zh-CN" altLang="en-US" sz="2000" b="0">
                <a:highlight>
                  <a:srgbClr val="FFFF00"/>
                </a:highlight>
              </a:rPr>
              <a:t>cell membranes become saturated</a:t>
            </a:r>
            <a:r>
              <a:rPr lang="zh-CN" altLang="en-US" sz="2000" b="0"/>
              <a:t> and so more</a:t>
            </a:r>
            <a:r>
              <a:rPr lang="en-US" altLang="zh-CN" sz="2000" b="0"/>
              <a:t> </a:t>
            </a:r>
            <a:r>
              <a:rPr lang="zh-CN" altLang="en-US" sz="2000" b="0">
                <a:highlight>
                  <a:srgbClr val="FFFF00"/>
                </a:highlight>
              </a:rPr>
              <a:t>LDL cholesterol remains in your blood.</a:t>
            </a:r>
            <a:r>
              <a:rPr lang="en-US" altLang="zh-CN" sz="2000" b="0">
                <a:highlight>
                  <a:srgbClr val="FFFF00"/>
                </a:highlight>
              </a:rPr>
              <a:t>--</a:t>
            </a:r>
            <a:r>
              <a:rPr lang="zh-CN" altLang="en-US" sz="2000">
                <a:highlight>
                  <a:srgbClr val="FFFF00"/>
                </a:highlight>
                <a:sym typeface="+mn-ea"/>
              </a:rPr>
              <a:t>LDL is to</a:t>
            </a:r>
            <a:r>
              <a:rPr lang="en-US" altLang="zh-CN" sz="2000">
                <a:highlight>
                  <a:srgbClr val="FFFF00"/>
                </a:highlight>
                <a:sym typeface="+mn-ea"/>
              </a:rPr>
              <a:t> </a:t>
            </a:r>
            <a:r>
              <a:rPr lang="zh-CN" altLang="en-US" sz="2000">
                <a:highlight>
                  <a:srgbClr val="FFFF00"/>
                </a:highlight>
                <a:sym typeface="+mn-ea"/>
              </a:rPr>
              <a:t>move</a:t>
            </a:r>
            <a:r>
              <a:rPr lang="en-US" altLang="zh-CN" sz="2000">
                <a:highlight>
                  <a:srgbClr val="FFFF00"/>
                </a:highlight>
                <a:sym typeface="+mn-ea"/>
              </a:rPr>
              <a:t> </a:t>
            </a:r>
            <a:r>
              <a:rPr lang="zh-CN" altLang="en-US" sz="2000">
                <a:highlight>
                  <a:srgbClr val="FFFF00"/>
                </a:highlight>
                <a:sym typeface="+mn-ea"/>
              </a:rPr>
              <a:t>cholesterol</a:t>
            </a:r>
            <a:r>
              <a:rPr lang="en-US" altLang="zh-CN" sz="2000">
                <a:highlight>
                  <a:srgbClr val="FFFF00"/>
                </a:highlight>
                <a:sym typeface="+mn-ea"/>
              </a:rPr>
              <a:t> </a:t>
            </a:r>
            <a:r>
              <a:rPr lang="zh-CN" altLang="en-US" sz="2000">
                <a:highlight>
                  <a:srgbClr val="FFFF00"/>
                </a:highlight>
                <a:sym typeface="+mn-ea"/>
              </a:rPr>
              <a:t>from the</a:t>
            </a:r>
            <a:r>
              <a:rPr lang="en-US" altLang="zh-CN" sz="2000">
                <a:highlight>
                  <a:srgbClr val="FFFF00"/>
                </a:highlight>
                <a:sym typeface="+mn-ea"/>
              </a:rPr>
              <a:t> </a:t>
            </a:r>
            <a:r>
              <a:rPr lang="zh-CN" altLang="en-US" sz="2000">
                <a:highlight>
                  <a:srgbClr val="FFFF00"/>
                </a:highlight>
                <a:sym typeface="+mn-ea"/>
              </a:rPr>
              <a:t>liver</a:t>
            </a:r>
            <a:r>
              <a:rPr lang="en-US" altLang="zh-CN" sz="2000">
                <a:highlight>
                  <a:srgbClr val="FFFF00"/>
                </a:highlight>
                <a:sym typeface="+mn-ea"/>
              </a:rPr>
              <a:t> </a:t>
            </a:r>
            <a:r>
              <a:rPr lang="zh-CN" altLang="en-US" sz="2000">
                <a:highlight>
                  <a:srgbClr val="FFFF00"/>
                </a:highlight>
                <a:sym typeface="+mn-ea"/>
              </a:rPr>
              <a:t>into</a:t>
            </a:r>
            <a:r>
              <a:rPr lang="en-US" altLang="zh-CN" sz="2000">
                <a:highlight>
                  <a:srgbClr val="FFFF00"/>
                </a:highlight>
                <a:sym typeface="+mn-ea"/>
              </a:rPr>
              <a:t> </a:t>
            </a:r>
            <a:r>
              <a:rPr lang="zh-CN" altLang="en-US" sz="2000">
                <a:highlight>
                  <a:srgbClr val="FFFF00"/>
                </a:highlight>
                <a:sym typeface="+mn-ea"/>
              </a:rPr>
              <a:t>the</a:t>
            </a:r>
            <a:r>
              <a:rPr lang="en-US" altLang="zh-CN" sz="2000">
                <a:highlight>
                  <a:srgbClr val="FFFF00"/>
                </a:highlight>
                <a:sym typeface="+mn-ea"/>
              </a:rPr>
              <a:t> </a:t>
            </a:r>
            <a:r>
              <a:rPr lang="zh-CN" altLang="en-US" sz="2000">
                <a:highlight>
                  <a:srgbClr val="FFFF00"/>
                </a:highlight>
                <a:sym typeface="+mn-ea"/>
              </a:rPr>
              <a:t>bloodstream</a:t>
            </a:r>
            <a:endParaRPr lang="zh-CN" altLang="en-US" sz="2000" b="0">
              <a:highlight>
                <a:srgbClr val="FFFF00"/>
              </a:highlight>
            </a:endParaRPr>
          </a:p>
          <a:p>
            <a:endParaRPr lang="zh-CN" altLang="en-US" sz="2000" b="0"/>
          </a:p>
          <a:p>
            <a:r>
              <a:rPr lang="zh-CN" altLang="en-US" sz="2000" b="0"/>
              <a:t>High-density lipoproteins (HDLs) are made from</a:t>
            </a:r>
            <a:r>
              <a:rPr lang="en-US" altLang="zh-CN" sz="2000" b="0"/>
              <a:t> </a:t>
            </a:r>
            <a:r>
              <a:rPr lang="zh-CN" altLang="en-US" sz="2000" b="0">
                <a:highlight>
                  <a:srgbClr val="FFFF00"/>
                </a:highlight>
              </a:rPr>
              <a:t>unsaturated fats</a:t>
            </a:r>
            <a:r>
              <a:rPr lang="zh-CN" altLang="en-US" sz="2000" b="0"/>
              <a:t>, cholesterol and protein.They</a:t>
            </a:r>
            <a:r>
              <a:rPr lang="zh-CN" altLang="en-US" sz="2000" b="0">
                <a:solidFill>
                  <a:srgbClr val="FF0000"/>
                </a:solidFill>
              </a:rPr>
              <a:t> carry cholesterol</a:t>
            </a:r>
            <a:r>
              <a:rPr lang="en-US" altLang="zh-CN" sz="2000" b="0">
                <a:solidFill>
                  <a:srgbClr val="FF0000"/>
                </a:solidFill>
              </a:rPr>
              <a:t> </a:t>
            </a:r>
            <a:r>
              <a:rPr lang="zh-CN" altLang="en-US" sz="2000" b="0">
                <a:solidFill>
                  <a:srgbClr val="FF0000"/>
                </a:solidFill>
              </a:rPr>
              <a:t>from body tissues to the liver to be broken down</a:t>
            </a:r>
            <a:r>
              <a:rPr lang="zh-CN" altLang="en-US" sz="2000" b="0"/>
              <a:t>, lowering</a:t>
            </a:r>
            <a:r>
              <a:rPr lang="en-US" altLang="zh-CN" sz="2000" b="0"/>
              <a:t> </a:t>
            </a:r>
            <a:r>
              <a:rPr lang="zh-CN" altLang="en-US" sz="2000" b="0"/>
              <a:t>blood cholesterol levels. HDLs can even help to</a:t>
            </a:r>
            <a:r>
              <a:rPr lang="zh-CN" altLang="en-US" sz="2000" b="0">
                <a:highlight>
                  <a:srgbClr val="FFFF00"/>
                </a:highlight>
              </a:rPr>
              <a:t> remove</a:t>
            </a:r>
            <a:r>
              <a:rPr lang="en-US" altLang="zh-CN" sz="2000" b="0">
                <a:highlight>
                  <a:srgbClr val="FFFF00"/>
                </a:highlight>
              </a:rPr>
              <a:t> </a:t>
            </a:r>
            <a:r>
              <a:rPr lang="zh-CN" altLang="en-US" sz="2000" b="0">
                <a:highlight>
                  <a:srgbClr val="FFFF00"/>
                </a:highlight>
              </a:rPr>
              <a:t>cholesterol from fatty plaques</a:t>
            </a:r>
            <a:r>
              <a:rPr lang="zh-CN" altLang="en-US" sz="2000" b="0"/>
              <a:t> on the arteries which reduces the</a:t>
            </a:r>
            <a:r>
              <a:rPr lang="en-US" altLang="zh-CN" sz="2000" b="0"/>
              <a:t> </a:t>
            </a:r>
            <a:r>
              <a:rPr lang="zh-CN" altLang="en-US" sz="2000" b="0"/>
              <a:t>risk of atherosclerosis.</a:t>
            </a:r>
            <a:endParaRPr lang="zh-CN" altLang="en-US" sz="2000"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48578" name="标题 1048577"/>
          <p:cNvSpPr>
            <a:spLocks noGrp="1"/>
          </p:cNvSpPr>
          <p:nvPr>
            <p:ph type="title"/>
          </p:nvPr>
        </p:nvSpPr>
        <p:spPr/>
        <p:txBody>
          <a:bodyPr anchor="ctr" anchorCtr="0"/>
          <a:p>
            <a:r>
              <a:rPr lang="en-GB" altLang="zh-CN"/>
              <a:t>Smoking and CHD</a:t>
            </a:r>
            <a:endParaRPr lang="en-GB" altLang="zh-CN"/>
          </a:p>
        </p:txBody>
      </p:sp>
      <p:sp>
        <p:nvSpPr>
          <p:cNvPr id="1048579" name="文本框 1048578"/>
          <p:cNvSpPr txBox="1"/>
          <p:nvPr/>
        </p:nvSpPr>
        <p:spPr>
          <a:xfrm>
            <a:off x="563563" y="784225"/>
            <a:ext cx="8583612" cy="822325"/>
          </a:xfrm>
          <a:prstGeom prst="rect">
            <a:avLst/>
          </a:prstGeom>
          <a:noFill/>
          <a:ln w="9525">
            <a:noFill/>
          </a:ln>
        </p:spPr>
        <p:txBody>
          <a:bodyPr>
            <a:spAutoFit/>
          </a:bodyPr>
          <a:p>
            <a:r>
              <a:rPr lang="en-GB" altLang="zh-CN" b="0"/>
              <a:t>Smoking tobacco is a major cause of CHD, and smokers are at a higher risk of developing CVD than lung cancer.</a:t>
            </a:r>
            <a:endParaRPr lang="en-GB" altLang="zh-CN" b="0"/>
          </a:p>
        </p:txBody>
      </p:sp>
      <p:sp>
        <p:nvSpPr>
          <p:cNvPr id="1048583" name="文本框 1048582"/>
          <p:cNvSpPr txBox="1"/>
          <p:nvPr/>
        </p:nvSpPr>
        <p:spPr>
          <a:xfrm>
            <a:off x="563563" y="1879600"/>
            <a:ext cx="8583612" cy="457200"/>
          </a:xfrm>
          <a:prstGeom prst="rect">
            <a:avLst/>
          </a:prstGeom>
          <a:noFill/>
          <a:ln w="9525">
            <a:noFill/>
          </a:ln>
        </p:spPr>
        <p:txBody>
          <a:bodyPr>
            <a:spAutoFit/>
          </a:bodyPr>
          <a:p>
            <a:r>
              <a:rPr lang="en-GB" altLang="zh-CN" b="0"/>
              <a:t>Smoking increases the risk of CHD in several ways:</a:t>
            </a:r>
            <a:endParaRPr lang="en-GB" altLang="zh-CN" b="0"/>
          </a:p>
        </p:txBody>
      </p:sp>
      <p:sp>
        <p:nvSpPr>
          <p:cNvPr id="1048584" name="文本框 1048583"/>
          <p:cNvSpPr txBox="1"/>
          <p:nvPr/>
        </p:nvSpPr>
        <p:spPr>
          <a:xfrm>
            <a:off x="563563" y="2459038"/>
            <a:ext cx="85836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it damages and weakens the endothelial lining of blood vessels</a:t>
            </a:r>
            <a:endParaRPr lang="en-GB" altLang="zh-CN" b="0"/>
          </a:p>
        </p:txBody>
      </p:sp>
      <p:sp>
        <p:nvSpPr>
          <p:cNvPr id="1048585" name="文本框 1048584"/>
          <p:cNvSpPr txBox="1"/>
          <p:nvPr/>
        </p:nvSpPr>
        <p:spPr>
          <a:xfrm>
            <a:off x="563563" y="4495800"/>
            <a:ext cx="85836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highlight>
                  <a:srgbClr val="FFFF00"/>
                </a:highlight>
              </a:rPr>
              <a:t>nicotine increases blood pressure</a:t>
            </a:r>
            <a:r>
              <a:rPr lang="en-GB" altLang="zh-CN" b="0"/>
              <a:t> and heart rate, and constricts blood vessels</a:t>
            </a:r>
            <a:endParaRPr lang="en-GB" altLang="zh-CN" b="0"/>
          </a:p>
        </p:txBody>
      </p:sp>
      <p:sp>
        <p:nvSpPr>
          <p:cNvPr id="1048586" name="文本框 1048585"/>
          <p:cNvSpPr txBox="1"/>
          <p:nvPr/>
        </p:nvSpPr>
        <p:spPr>
          <a:xfrm>
            <a:off x="563563" y="3381375"/>
            <a:ext cx="8583612"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it increases clotting and the development of </a:t>
            </a:r>
            <a:r>
              <a:rPr lang="en-GB" altLang="zh-CN" b="0" dirty="0" err="1"/>
              <a:t>atheromas</a:t>
            </a:r>
            <a:endParaRPr lang="en-GB" altLang="zh-CN" b="0"/>
          </a:p>
        </p:txBody>
      </p:sp>
      <p:sp>
        <p:nvSpPr>
          <p:cNvPr id="1048587" name="文本框 1048586"/>
          <p:cNvSpPr txBox="1"/>
          <p:nvPr/>
        </p:nvSpPr>
        <p:spPr>
          <a:xfrm>
            <a:off x="563563" y="5419725"/>
            <a:ext cx="83931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highlight>
                  <a:srgbClr val="FFFF00"/>
                </a:highlight>
              </a:rPr>
              <a:t>carbon monoxide </a:t>
            </a:r>
            <a:r>
              <a:rPr lang="en-GB" altLang="zh-CN" b="0"/>
              <a:t>reduces the amount of oxygen that blood can carry.</a:t>
            </a:r>
            <a:endParaRPr lang="en-GB" altLang="zh-CN" b="0"/>
          </a:p>
        </p:txBody>
      </p:sp>
      <p:sp>
        <p:nvSpPr>
          <p:cNvPr id="1048588" name="文本框 1048587"/>
          <p:cNvSpPr txBox="1"/>
          <p:nvPr/>
        </p:nvSpPr>
        <p:spPr>
          <a:xfrm>
            <a:off x="563563" y="3938588"/>
            <a:ext cx="8583612"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it lowers HDL cholesterol</a:t>
            </a:r>
            <a:r>
              <a:rPr lang="en-GB" altLang="zh-CN"/>
              <a:t> </a:t>
            </a:r>
            <a:r>
              <a:rPr lang="en-GB" altLang="zh-CN" b="0"/>
              <a:t>and raises LDL cholesterol levels</a:t>
            </a:r>
            <a:endParaRPr lang="en-GB" altLang="zh-CN" b="0"/>
          </a:p>
        </p:txBody>
      </p:sp>
      <p:pic>
        <p:nvPicPr>
          <p:cNvPr id="1048589" name="图片 1048588"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8583"/>
                                        </p:tgtEl>
                                        <p:attrNameLst>
                                          <p:attrName>style.visibility</p:attrName>
                                        </p:attrNameLst>
                                      </p:cBhvr>
                                      <p:to>
                                        <p:strVal val="visible"/>
                                      </p:to>
                                    </p:set>
                                    <p:animEffect transition="in" filter="dissolve">
                                      <p:cBhvr>
                                        <p:cTn id="7" dur="500"/>
                                        <p:tgtEl>
                                          <p:spTgt spid="10485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48584"/>
                                        </p:tgtEl>
                                        <p:attrNameLst>
                                          <p:attrName>style.visibility</p:attrName>
                                        </p:attrNameLst>
                                      </p:cBhvr>
                                      <p:to>
                                        <p:strVal val="visible"/>
                                      </p:to>
                                    </p:set>
                                    <p:animEffect transition="in" filter="dissolve">
                                      <p:cBhvr>
                                        <p:cTn id="12" dur="500"/>
                                        <p:tgtEl>
                                          <p:spTgt spid="104858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8586"/>
                                        </p:tgtEl>
                                        <p:attrNameLst>
                                          <p:attrName>style.visibility</p:attrName>
                                        </p:attrNameLst>
                                      </p:cBhvr>
                                      <p:to>
                                        <p:strVal val="visible"/>
                                      </p:to>
                                    </p:set>
                                    <p:animEffect transition="in" filter="dissolve">
                                      <p:cBhvr>
                                        <p:cTn id="17" dur="500"/>
                                        <p:tgtEl>
                                          <p:spTgt spid="104858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48588"/>
                                        </p:tgtEl>
                                        <p:attrNameLst>
                                          <p:attrName>style.visibility</p:attrName>
                                        </p:attrNameLst>
                                      </p:cBhvr>
                                      <p:to>
                                        <p:strVal val="visible"/>
                                      </p:to>
                                    </p:set>
                                    <p:animEffect transition="in" filter="dissolve">
                                      <p:cBhvr>
                                        <p:cTn id="22" dur="500"/>
                                        <p:tgtEl>
                                          <p:spTgt spid="104858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48585"/>
                                        </p:tgtEl>
                                        <p:attrNameLst>
                                          <p:attrName>style.visibility</p:attrName>
                                        </p:attrNameLst>
                                      </p:cBhvr>
                                      <p:to>
                                        <p:strVal val="visible"/>
                                      </p:to>
                                    </p:set>
                                    <p:animEffect transition="in" filter="dissolve">
                                      <p:cBhvr>
                                        <p:cTn id="27" dur="500"/>
                                        <p:tgtEl>
                                          <p:spTgt spid="104858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48587"/>
                                        </p:tgtEl>
                                        <p:attrNameLst>
                                          <p:attrName>style.visibility</p:attrName>
                                        </p:attrNameLst>
                                      </p:cBhvr>
                                      <p:to>
                                        <p:strVal val="visible"/>
                                      </p:to>
                                    </p:set>
                                    <p:animEffect transition="in" filter="dissolve">
                                      <p:cBhvr>
                                        <p:cTn id="32" dur="500"/>
                                        <p:tgtEl>
                                          <p:spTgt spid="1048587"/>
                                        </p:tgtEl>
                                      </p:cBhvr>
                                    </p:animEffect>
                                  </p:childTnLst>
                                </p:cTn>
                              </p:par>
                              <p:par>
                                <p:cTn id="33" presetID="1" presetClass="entr" presetSubtype="0" fill="hold" nodeType="withEffect">
                                  <p:stCondLst>
                                    <p:cond delay="0"/>
                                  </p:stCondLst>
                                  <p:childTnLst>
                                    <p:set>
                                      <p:cBhvr>
                                        <p:cTn id="34" dur="1" fill="hold">
                                          <p:stCondLst>
                                            <p:cond delay="0"/>
                                          </p:stCondLst>
                                        </p:cTn>
                                        <p:tgtEl>
                                          <p:spTgt spid="1048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3" grpId="0"/>
      <p:bldP spid="1048584" grpId="0"/>
      <p:bldP spid="1048585" grpId="0"/>
      <p:bldP spid="1048586" grpId="0"/>
      <p:bldP spid="1048587" grpId="0"/>
      <p:bldP spid="10485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p:custDataLst>
              <p:tags r:id="rId1"/>
            </p:custDataLst>
          </p:nvPr>
        </p:nvPicPr>
        <p:blipFill>
          <a:blip r:embed="rId2"/>
          <a:stretch>
            <a:fillRect/>
          </a:stretch>
        </p:blipFill>
        <p:spPr>
          <a:xfrm>
            <a:off x="699770" y="1569720"/>
            <a:ext cx="6343015" cy="3335655"/>
          </a:xfrm>
          <a:prstGeom prst="rect">
            <a:avLst/>
          </a:prstGeom>
        </p:spPr>
      </p:pic>
      <p:sp>
        <p:nvSpPr>
          <p:cNvPr id="4" name="文本框 3"/>
          <p:cNvSpPr txBox="1"/>
          <p:nvPr/>
        </p:nvSpPr>
        <p:spPr>
          <a:xfrm>
            <a:off x="699770" y="224790"/>
            <a:ext cx="6010910" cy="460375"/>
          </a:xfrm>
          <a:prstGeom prst="rect">
            <a:avLst/>
          </a:prstGeom>
          <a:noFill/>
        </p:spPr>
        <p:txBody>
          <a:bodyPr wrap="square" rtlCol="0">
            <a:spAutoFit/>
          </a:bodyPr>
          <a:p>
            <a:r>
              <a:rPr lang="en-US" altLang="zh-CN"/>
              <a:t>antioxidant and CVD </a:t>
            </a:r>
            <a:endParaRPr lang="en-US" altLang="zh-CN"/>
          </a:p>
        </p:txBody>
      </p:sp>
      <p:sp>
        <p:nvSpPr>
          <p:cNvPr id="5" name="文本框 4"/>
          <p:cNvSpPr txBox="1"/>
          <p:nvPr/>
        </p:nvSpPr>
        <p:spPr>
          <a:xfrm>
            <a:off x="652780" y="5099685"/>
            <a:ext cx="7985125" cy="1476375"/>
          </a:xfrm>
          <a:prstGeom prst="rect">
            <a:avLst/>
          </a:prstGeom>
          <a:noFill/>
        </p:spPr>
        <p:txBody>
          <a:bodyPr wrap="square" rtlCol="0" anchor="t">
            <a:spAutoFit/>
          </a:bodyPr>
          <a:p>
            <a:r>
              <a:rPr lang="zh-CN" altLang="en-US" sz="2000" b="0"/>
              <a:t>An error bar is a (usually T-shaped) bar on a graph that shows how much error is built in to the chart</a:t>
            </a:r>
            <a:r>
              <a:rPr lang="en-US" altLang="zh-CN" sz="2000" b="0"/>
              <a:t>:</a:t>
            </a:r>
            <a:r>
              <a:rPr lang="zh-CN" altLang="en-US" sz="2000" b="0"/>
              <a:t>a range or spread of data that represents some kind of built in uncertainty. </a:t>
            </a:r>
            <a:endParaRPr lang="zh-CN" altLang="en-US" sz="2000" b="0"/>
          </a:p>
          <a:p>
            <a:r>
              <a:rPr lang="en-US" altLang="zh-CN" sz="2000" b="0">
                <a:highlight>
                  <a:srgbClr val="FFFF00"/>
                </a:highlight>
              </a:rPr>
              <a:t> Vc</a:t>
            </a:r>
            <a:r>
              <a:rPr lang="zh-CN" altLang="en-US" sz="2000" b="0">
                <a:highlight>
                  <a:srgbClr val="FFFF00"/>
                </a:highlight>
                <a:ea typeface="宋体" panose="02010600030101010101" pitchFamily="2" charset="-122"/>
              </a:rPr>
              <a:t>、</a:t>
            </a:r>
            <a:r>
              <a:rPr lang="en-US" altLang="zh-CN" sz="2000" b="0">
                <a:highlight>
                  <a:srgbClr val="FFFF00"/>
                </a:highlight>
              </a:rPr>
              <a:t> Ve can reduce </a:t>
            </a:r>
            <a:r>
              <a:rPr lang="en-US" altLang="zh-CN" sz="2000" b="0">
                <a:highlight>
                  <a:srgbClr val="FFFF00"/>
                </a:highlight>
              </a:rPr>
              <a:t>CVD</a:t>
            </a:r>
            <a:endParaRPr lang="en-US" altLang="zh-CN" sz="2000" b="0">
              <a:highlight>
                <a:srgbClr val="FFFF00"/>
              </a:highlight>
            </a:endParaRPr>
          </a:p>
        </p:txBody>
      </p:sp>
      <p:sp>
        <p:nvSpPr>
          <p:cNvPr id="2" name="文本框 1"/>
          <p:cNvSpPr txBox="1"/>
          <p:nvPr/>
        </p:nvSpPr>
        <p:spPr>
          <a:xfrm>
            <a:off x="403860" y="685165"/>
            <a:ext cx="8314055" cy="706755"/>
          </a:xfrm>
          <a:prstGeom prst="rect">
            <a:avLst/>
          </a:prstGeom>
          <a:noFill/>
        </p:spPr>
        <p:txBody>
          <a:bodyPr wrap="square" rtlCol="0" anchor="t">
            <a:spAutoFit/>
          </a:bodyPr>
          <a:p>
            <a:r>
              <a:rPr lang="zh-CN" altLang="en-US" sz="2000" b="0"/>
              <a:t>antioxidants molecules that inhibit the oxidation of other molecules which can lead to chain reactions that may damage cells</a:t>
            </a:r>
            <a:endParaRPr lang="zh-CN" altLang="en-US" sz="2000"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p:custDataLst>
              <p:tags r:id="rId1"/>
            </p:custDataLst>
          </p:nvPr>
        </p:nvPicPr>
        <p:blipFill>
          <a:blip r:embed="rId2"/>
          <a:stretch>
            <a:fillRect/>
          </a:stretch>
        </p:blipFill>
        <p:spPr>
          <a:xfrm>
            <a:off x="1193800" y="516255"/>
            <a:ext cx="5272405" cy="3077210"/>
          </a:xfrm>
          <a:prstGeom prst="rect">
            <a:avLst/>
          </a:prstGeom>
        </p:spPr>
      </p:pic>
      <p:sp>
        <p:nvSpPr>
          <p:cNvPr id="4" name="文本框 3"/>
          <p:cNvSpPr txBox="1"/>
          <p:nvPr/>
        </p:nvSpPr>
        <p:spPr>
          <a:xfrm>
            <a:off x="810260" y="3897630"/>
            <a:ext cx="7921625" cy="460375"/>
          </a:xfrm>
          <a:prstGeom prst="rect">
            <a:avLst/>
          </a:prstGeom>
          <a:noFill/>
        </p:spPr>
        <p:txBody>
          <a:bodyPr wrap="square" rtlCol="0" anchor="t">
            <a:spAutoFit/>
          </a:bodyPr>
          <a:p>
            <a:r>
              <a:rPr lang="zh-CN" altLang="en-US"/>
              <a:t>A healthy ratio is about</a:t>
            </a:r>
            <a:r>
              <a:rPr lang="en-US" altLang="zh-CN"/>
              <a:t> </a:t>
            </a:r>
            <a:r>
              <a:rPr lang="zh-CN" altLang="en-US"/>
              <a:t>3:1 </a:t>
            </a:r>
            <a:r>
              <a:rPr lang="en-US" altLang="zh-CN"/>
              <a:t>= </a:t>
            </a:r>
            <a:r>
              <a:rPr lang="zh-CN" altLang="en-US"/>
              <a:t>LDL:HDL.</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pic>
        <p:nvPicPr>
          <p:cNvPr id="101" name="图片 100"/>
          <p:cNvPicPr/>
          <p:nvPr/>
        </p:nvPicPr>
        <p:blipFill>
          <a:blip r:embed="rId1"/>
          <a:stretch>
            <a:fillRect/>
          </a:stretch>
        </p:blipFill>
        <p:spPr>
          <a:xfrm>
            <a:off x="921385" y="1439545"/>
            <a:ext cx="8032115" cy="431101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82018" name="标题 982017"/>
          <p:cNvSpPr>
            <a:spLocks noGrp="1"/>
          </p:cNvSpPr>
          <p:nvPr>
            <p:ph type="title"/>
          </p:nvPr>
        </p:nvSpPr>
        <p:spPr/>
        <p:txBody>
          <a:bodyPr anchor="ctr" anchorCtr="0"/>
          <a:p>
            <a:r>
              <a:rPr lang="en-GB" altLang="zh-CN"/>
              <a:t>Reducing the risk of CHD</a:t>
            </a:r>
            <a:endParaRPr lang="en-GB" altLang="zh-CN"/>
          </a:p>
        </p:txBody>
      </p:sp>
      <p:sp>
        <p:nvSpPr>
          <p:cNvPr id="982019" name="文本框 982018"/>
          <p:cNvSpPr txBox="1"/>
          <p:nvPr/>
        </p:nvSpPr>
        <p:spPr>
          <a:xfrm>
            <a:off x="563563" y="784225"/>
            <a:ext cx="8580437" cy="822325"/>
          </a:xfrm>
          <a:prstGeom prst="rect">
            <a:avLst/>
          </a:prstGeom>
          <a:noFill/>
          <a:ln w="9525">
            <a:noFill/>
          </a:ln>
        </p:spPr>
        <p:txBody>
          <a:bodyPr>
            <a:spAutoFit/>
          </a:bodyPr>
          <a:p>
            <a:r>
              <a:rPr lang="en-GB" altLang="zh-CN" b="0"/>
              <a:t>Ensuring a healthy lifestyle can make a significant difference to a person’s risk of developing CHD. </a:t>
            </a:r>
            <a:endParaRPr lang="en-GB" altLang="zh-CN" b="0"/>
          </a:p>
        </p:txBody>
      </p:sp>
      <p:sp>
        <p:nvSpPr>
          <p:cNvPr id="982020" name="文本框 982019"/>
          <p:cNvSpPr txBox="1"/>
          <p:nvPr/>
        </p:nvSpPr>
        <p:spPr>
          <a:xfrm>
            <a:off x="560388" y="2962275"/>
            <a:ext cx="8583612"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stopping smoking</a:t>
            </a:r>
            <a:endParaRPr lang="en-GB" altLang="zh-CN" b="0"/>
          </a:p>
        </p:txBody>
      </p:sp>
      <p:sp>
        <p:nvSpPr>
          <p:cNvPr id="982021" name="文本框 982020"/>
          <p:cNvSpPr txBox="1"/>
          <p:nvPr/>
        </p:nvSpPr>
        <p:spPr>
          <a:xfrm>
            <a:off x="563563" y="1690688"/>
            <a:ext cx="8583612" cy="1187450"/>
          </a:xfrm>
          <a:prstGeom prst="rect">
            <a:avLst/>
          </a:prstGeom>
          <a:noFill/>
          <a:ln w="9525">
            <a:noFill/>
          </a:ln>
        </p:spPr>
        <p:txBody>
          <a:bodyPr>
            <a:spAutoFit/>
          </a:bodyPr>
          <a:p>
            <a:r>
              <a:rPr lang="en-GB" altLang="zh-CN" b="0"/>
              <a:t>These changes aim to reduce blood pressure and blood cholesterol, and reduce weight if overweight or obese. Key steps include:</a:t>
            </a:r>
            <a:endParaRPr lang="en-GB" altLang="zh-CN" b="0"/>
          </a:p>
        </p:txBody>
      </p:sp>
      <p:sp>
        <p:nvSpPr>
          <p:cNvPr id="982022" name="文本框 982021"/>
          <p:cNvSpPr txBox="1"/>
          <p:nvPr/>
        </p:nvSpPr>
        <p:spPr>
          <a:xfrm>
            <a:off x="560388" y="3503613"/>
            <a:ext cx="85836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regular cardiovascular exercise – about 30 </a:t>
            </a:r>
            <a:r>
              <a:rPr lang="en-GB" altLang="zh-CN" b="0" dirty="0" err="1"/>
              <a:t>mins</a:t>
            </a:r>
            <a:r>
              <a:rPr lang="en-GB" altLang="zh-CN" b="0"/>
              <a:t> of moderate exercise several times a week</a:t>
            </a:r>
            <a:endParaRPr lang="en-GB" altLang="zh-CN" b="0"/>
          </a:p>
        </p:txBody>
      </p:sp>
      <p:sp>
        <p:nvSpPr>
          <p:cNvPr id="982023" name="文本框 982022"/>
          <p:cNvSpPr txBox="1"/>
          <p:nvPr/>
        </p:nvSpPr>
        <p:spPr>
          <a:xfrm>
            <a:off x="560388" y="4410075"/>
            <a:ext cx="8367712" cy="119888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a healthy diet –</a:t>
            </a:r>
            <a:r>
              <a:rPr lang="en-GB" altLang="zh-CN" b="0">
                <a:highlight>
                  <a:srgbClr val="FFFF00"/>
                </a:highlight>
              </a:rPr>
              <a:t> low in saturated fats </a:t>
            </a:r>
            <a:r>
              <a:rPr lang="en-GB" altLang="zh-CN" b="0"/>
              <a:t>(including trans fats) and </a:t>
            </a:r>
            <a:r>
              <a:rPr lang="en-GB" altLang="zh-CN" b="0">
                <a:highlight>
                  <a:srgbClr val="FFFF00"/>
                </a:highlight>
              </a:rPr>
              <a:t>salt</a:t>
            </a:r>
            <a:r>
              <a:rPr lang="en-GB" altLang="zh-CN" b="0"/>
              <a:t>, high in fibre, fresh fruit/vegetables, and moderate mono/</a:t>
            </a:r>
            <a:r>
              <a:rPr lang="en-GB" altLang="zh-CN" b="0" dirty="0" err="1"/>
              <a:t>pol</a:t>
            </a:r>
            <a:r>
              <a:rPr lang="en-US" altLang="en-GB" b="0" dirty="0" err="1"/>
              <a:t>y</a:t>
            </a:r>
            <a:r>
              <a:rPr lang="en-GB" altLang="zh-CN" b="0" dirty="0" err="1">
                <a:highlight>
                  <a:srgbClr val="FFFF00"/>
                </a:highlight>
              </a:rPr>
              <a:t>unsaturated</a:t>
            </a:r>
            <a:r>
              <a:rPr lang="en-GB" altLang="zh-CN" b="0"/>
              <a:t> fats</a:t>
            </a:r>
            <a:endParaRPr lang="en-GB" altLang="zh-CN" b="0"/>
          </a:p>
        </p:txBody>
      </p:sp>
      <p:sp>
        <p:nvSpPr>
          <p:cNvPr id="982024" name="文本框 982023"/>
          <p:cNvSpPr txBox="1"/>
          <p:nvPr/>
        </p:nvSpPr>
        <p:spPr>
          <a:xfrm>
            <a:off x="560388" y="5683250"/>
            <a:ext cx="8583612"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reducing alcohol intake.</a:t>
            </a:r>
            <a:endParaRPr lang="en-GB" altLang="zh-CN" b="0"/>
          </a:p>
        </p:txBody>
      </p:sp>
      <p:pic>
        <p:nvPicPr>
          <p:cNvPr id="982025" name="图片 982024"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2021"/>
                                        </p:tgtEl>
                                        <p:attrNameLst>
                                          <p:attrName>style.visibility</p:attrName>
                                        </p:attrNameLst>
                                      </p:cBhvr>
                                      <p:to>
                                        <p:strVal val="visible"/>
                                      </p:to>
                                    </p:set>
                                    <p:animEffect transition="in" filter="dissolve">
                                      <p:cBhvr>
                                        <p:cTn id="7" dur="500"/>
                                        <p:tgtEl>
                                          <p:spTgt spid="9820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2020"/>
                                        </p:tgtEl>
                                        <p:attrNameLst>
                                          <p:attrName>style.visibility</p:attrName>
                                        </p:attrNameLst>
                                      </p:cBhvr>
                                      <p:to>
                                        <p:strVal val="visible"/>
                                      </p:to>
                                    </p:set>
                                    <p:animEffect transition="in" filter="dissolve">
                                      <p:cBhvr>
                                        <p:cTn id="12" dur="500"/>
                                        <p:tgtEl>
                                          <p:spTgt spid="9820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2022"/>
                                        </p:tgtEl>
                                        <p:attrNameLst>
                                          <p:attrName>style.visibility</p:attrName>
                                        </p:attrNameLst>
                                      </p:cBhvr>
                                      <p:to>
                                        <p:strVal val="visible"/>
                                      </p:to>
                                    </p:set>
                                    <p:animEffect transition="in" filter="dissolve">
                                      <p:cBhvr>
                                        <p:cTn id="17" dur="500"/>
                                        <p:tgtEl>
                                          <p:spTgt spid="9820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82023"/>
                                        </p:tgtEl>
                                        <p:attrNameLst>
                                          <p:attrName>style.visibility</p:attrName>
                                        </p:attrNameLst>
                                      </p:cBhvr>
                                      <p:to>
                                        <p:strVal val="visible"/>
                                      </p:to>
                                    </p:set>
                                    <p:animEffect transition="in" filter="dissolve">
                                      <p:cBhvr>
                                        <p:cTn id="22" dur="500"/>
                                        <p:tgtEl>
                                          <p:spTgt spid="9820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82024"/>
                                        </p:tgtEl>
                                        <p:attrNameLst>
                                          <p:attrName>style.visibility</p:attrName>
                                        </p:attrNameLst>
                                      </p:cBhvr>
                                      <p:to>
                                        <p:strVal val="visible"/>
                                      </p:to>
                                    </p:set>
                                    <p:animEffect transition="in" filter="dissolve">
                                      <p:cBhvr>
                                        <p:cTn id="27" dur="500"/>
                                        <p:tgtEl>
                                          <p:spTgt spid="982024"/>
                                        </p:tgtEl>
                                      </p:cBhvr>
                                    </p:animEffect>
                                  </p:childTnLst>
                                </p:cTn>
                              </p:par>
                              <p:par>
                                <p:cTn id="28" presetID="1" presetClass="entr" presetSubtype="0" fill="hold" nodeType="withEffect">
                                  <p:stCondLst>
                                    <p:cond delay="0"/>
                                  </p:stCondLst>
                                  <p:childTnLst>
                                    <p:set>
                                      <p:cBhvr>
                                        <p:cTn id="29" dur="1" fill="hold">
                                          <p:stCondLst>
                                            <p:cond delay="0"/>
                                          </p:stCondLst>
                                        </p:cTn>
                                        <p:tgtEl>
                                          <p:spTgt spid="982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20" grpId="0"/>
      <p:bldP spid="982021" grpId="0"/>
      <p:bldP spid="982022" grpId="0"/>
      <p:bldP spid="982023" grpId="0"/>
      <p:bldP spid="9820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7906" name="标题 1147905"/>
          <p:cNvSpPr>
            <a:spLocks noGrp="1"/>
          </p:cNvSpPr>
          <p:nvPr>
            <p:ph type="title"/>
          </p:nvPr>
        </p:nvSpPr>
        <p:spPr/>
        <p:txBody>
          <a:bodyPr anchor="ctr" anchorCtr="0"/>
          <a:p>
            <a:r>
              <a:rPr lang="en-GB" altLang="zh-CN"/>
              <a:t>Calculating the risk of diseases</a:t>
            </a:r>
            <a:endParaRPr lang="en-GB" altLang="zh-CN"/>
          </a:p>
        </p:txBody>
      </p:sp>
      <p:sp>
        <p:nvSpPr>
          <p:cNvPr id="1147908" name="文本框 1147907"/>
          <p:cNvSpPr txBox="1"/>
          <p:nvPr/>
        </p:nvSpPr>
        <p:spPr>
          <a:xfrm>
            <a:off x="563563" y="2516188"/>
            <a:ext cx="8580437" cy="1187450"/>
          </a:xfrm>
          <a:prstGeom prst="rect">
            <a:avLst/>
          </a:prstGeom>
          <a:noFill/>
          <a:ln w="9525">
            <a:noFill/>
          </a:ln>
        </p:spPr>
        <p:txBody>
          <a:bodyPr>
            <a:spAutoFit/>
          </a:bodyPr>
          <a:p>
            <a:r>
              <a:rPr lang="en-GB" altLang="zh-CN" b="0"/>
              <a:t>In 2005 in the UK, 100,936 people died from coronary heart disease (CHD), and the population was 60,209,500. What was the risk of death from CHD in the UK in 2005?</a:t>
            </a:r>
            <a:endParaRPr lang="en-GB" altLang="zh-CN" b="0"/>
          </a:p>
        </p:txBody>
      </p:sp>
      <p:sp>
        <p:nvSpPr>
          <p:cNvPr id="1147909" name="矩形 1147908"/>
          <p:cNvSpPr/>
          <p:nvPr/>
        </p:nvSpPr>
        <p:spPr>
          <a:xfrm>
            <a:off x="6999288" y="4340225"/>
            <a:ext cx="1379537" cy="457200"/>
          </a:xfrm>
          <a:prstGeom prst="rect">
            <a:avLst/>
          </a:prstGeom>
          <a:noFill/>
          <a:ln w="9525">
            <a:noFill/>
          </a:ln>
        </p:spPr>
        <p:txBody>
          <a:bodyPr wrap="none" anchor="t" anchorCtr="0">
            <a:spAutoFit/>
          </a:bodyPr>
          <a:p>
            <a:r>
              <a:rPr lang="en-GB" altLang="zh-CN" b="0"/>
              <a:t>= 0.0017</a:t>
            </a:r>
            <a:endParaRPr lang="en-GB" altLang="zh-CN" b="0"/>
          </a:p>
        </p:txBody>
      </p:sp>
      <p:sp>
        <p:nvSpPr>
          <p:cNvPr id="1147910" name="矩形 1147909"/>
          <p:cNvSpPr/>
          <p:nvPr/>
        </p:nvSpPr>
        <p:spPr>
          <a:xfrm>
            <a:off x="6999288" y="4781550"/>
            <a:ext cx="1311275" cy="457200"/>
          </a:xfrm>
          <a:prstGeom prst="rect">
            <a:avLst/>
          </a:prstGeom>
          <a:noFill/>
          <a:ln w="9525">
            <a:noFill/>
          </a:ln>
        </p:spPr>
        <p:txBody>
          <a:bodyPr wrap="none" anchor="t" anchorCtr="0">
            <a:spAutoFit/>
          </a:bodyPr>
          <a:p>
            <a:r>
              <a:rPr lang="en-GB" altLang="zh-CN">
                <a:solidFill>
                  <a:srgbClr val="10BC45"/>
                </a:solidFill>
              </a:rPr>
              <a:t>= 0.17%</a:t>
            </a:r>
            <a:endParaRPr lang="en-GB" altLang="zh-CN">
              <a:solidFill>
                <a:srgbClr val="10BC45"/>
              </a:solidFill>
            </a:endParaRPr>
          </a:p>
        </p:txBody>
      </p:sp>
      <p:sp>
        <p:nvSpPr>
          <p:cNvPr id="1147911" name="文本框 1147910"/>
          <p:cNvSpPr txBox="1"/>
          <p:nvPr/>
        </p:nvSpPr>
        <p:spPr>
          <a:xfrm>
            <a:off x="1322388" y="4340225"/>
            <a:ext cx="4597400" cy="457200"/>
          </a:xfrm>
          <a:prstGeom prst="rect">
            <a:avLst/>
          </a:prstGeom>
          <a:noFill/>
          <a:ln w="9525">
            <a:noFill/>
          </a:ln>
        </p:spPr>
        <p:txBody>
          <a:bodyPr>
            <a:spAutoFit/>
          </a:bodyPr>
          <a:p>
            <a:r>
              <a:rPr lang="en-GB" altLang="zh-CN" b="0"/>
              <a:t>= 1 in (60,209,500 / 100,936)</a:t>
            </a:r>
            <a:endParaRPr lang="en-GB" altLang="zh-CN" b="0"/>
          </a:p>
        </p:txBody>
      </p:sp>
      <p:sp>
        <p:nvSpPr>
          <p:cNvPr id="1147912" name="文本框 1147911"/>
          <p:cNvSpPr txBox="1"/>
          <p:nvPr/>
        </p:nvSpPr>
        <p:spPr>
          <a:xfrm>
            <a:off x="1322388" y="4781550"/>
            <a:ext cx="1955800" cy="457200"/>
          </a:xfrm>
          <a:prstGeom prst="rect">
            <a:avLst/>
          </a:prstGeom>
          <a:noFill/>
          <a:ln w="9525">
            <a:noFill/>
          </a:ln>
        </p:spPr>
        <p:txBody>
          <a:bodyPr>
            <a:spAutoFit/>
          </a:bodyPr>
          <a:p>
            <a:r>
              <a:rPr lang="en-GB" altLang="zh-CN">
                <a:solidFill>
                  <a:srgbClr val="10BC45"/>
                </a:solidFill>
              </a:rPr>
              <a:t>= 1 in 597</a:t>
            </a:r>
            <a:endParaRPr lang="en-GB" altLang="zh-CN">
              <a:solidFill>
                <a:srgbClr val="10BC45"/>
              </a:solidFill>
            </a:endParaRPr>
          </a:p>
        </p:txBody>
      </p:sp>
      <p:sp>
        <p:nvSpPr>
          <p:cNvPr id="1147913" name="文本框 1147912"/>
          <p:cNvSpPr txBox="1"/>
          <p:nvPr/>
        </p:nvSpPr>
        <p:spPr>
          <a:xfrm>
            <a:off x="508000" y="3898900"/>
            <a:ext cx="4483100" cy="457200"/>
          </a:xfrm>
          <a:prstGeom prst="rect">
            <a:avLst/>
          </a:prstGeom>
          <a:noFill/>
          <a:ln w="9525">
            <a:noFill/>
          </a:ln>
        </p:spPr>
        <p:txBody>
          <a:bodyPr>
            <a:spAutoFit/>
          </a:bodyPr>
          <a:p>
            <a:r>
              <a:rPr lang="en-GB" altLang="zh-CN"/>
              <a:t>Risk</a:t>
            </a:r>
            <a:r>
              <a:rPr lang="en-GB" altLang="zh-CN" b="0"/>
              <a:t>  = 100,936 in 60,209,500</a:t>
            </a:r>
            <a:endParaRPr lang="en-GB" altLang="zh-CN" b="0"/>
          </a:p>
        </p:txBody>
      </p:sp>
      <p:sp>
        <p:nvSpPr>
          <p:cNvPr id="1147914" name="矩形 1147913"/>
          <p:cNvSpPr/>
          <p:nvPr/>
        </p:nvSpPr>
        <p:spPr>
          <a:xfrm>
            <a:off x="5762625" y="3890963"/>
            <a:ext cx="2697163" cy="457200"/>
          </a:xfrm>
          <a:prstGeom prst="rect">
            <a:avLst/>
          </a:prstGeom>
          <a:noFill/>
          <a:ln w="9525">
            <a:noFill/>
          </a:ln>
        </p:spPr>
        <p:txBody>
          <a:bodyPr wrap="none" anchor="t" anchorCtr="0">
            <a:spAutoFit/>
          </a:bodyPr>
          <a:p>
            <a:r>
              <a:rPr lang="en-GB" altLang="zh-CN"/>
              <a:t>Or, risk</a:t>
            </a:r>
            <a:r>
              <a:rPr lang="en-GB" altLang="zh-CN" b="0"/>
              <a:t>  =  1 / 597</a:t>
            </a:r>
            <a:endParaRPr lang="en-GB" altLang="zh-CN" b="0"/>
          </a:p>
        </p:txBody>
      </p:sp>
      <p:sp>
        <p:nvSpPr>
          <p:cNvPr id="1147915" name="文本框 1147914"/>
          <p:cNvSpPr txBox="1"/>
          <p:nvPr/>
        </p:nvSpPr>
        <p:spPr>
          <a:xfrm>
            <a:off x="563563" y="5321300"/>
            <a:ext cx="8415337" cy="822325"/>
          </a:xfrm>
          <a:prstGeom prst="rect">
            <a:avLst/>
          </a:prstGeom>
          <a:noFill/>
          <a:ln w="9525">
            <a:noFill/>
          </a:ln>
        </p:spPr>
        <p:txBody>
          <a:bodyPr>
            <a:spAutoFit/>
          </a:bodyPr>
          <a:p>
            <a:r>
              <a:rPr lang="en-GB" altLang="zh-CN" b="0"/>
              <a:t>Health risks are not the same for everyone, however, because people have different </a:t>
            </a:r>
            <a:r>
              <a:rPr lang="en-GB" altLang="zh-CN">
                <a:solidFill>
                  <a:srgbClr val="10BC45"/>
                </a:solidFill>
              </a:rPr>
              <a:t>risk factors</a:t>
            </a:r>
            <a:r>
              <a:rPr lang="en-GB" altLang="zh-CN" b="0"/>
              <a:t>.</a:t>
            </a:r>
            <a:endParaRPr lang="en-GB" altLang="zh-CN" b="0"/>
          </a:p>
        </p:txBody>
      </p:sp>
      <p:sp>
        <p:nvSpPr>
          <p:cNvPr id="1147916" name="文本框 1147915"/>
          <p:cNvSpPr txBox="1"/>
          <p:nvPr/>
        </p:nvSpPr>
        <p:spPr>
          <a:xfrm>
            <a:off x="568325" y="779463"/>
            <a:ext cx="8583613" cy="457200"/>
          </a:xfrm>
          <a:prstGeom prst="rect">
            <a:avLst/>
          </a:prstGeom>
          <a:noFill/>
          <a:ln w="9525">
            <a:noFill/>
          </a:ln>
        </p:spPr>
        <p:txBody>
          <a:bodyPr>
            <a:spAutoFit/>
          </a:bodyPr>
          <a:p>
            <a:r>
              <a:rPr lang="en-GB" altLang="zh-CN" b="0"/>
              <a:t>What is the </a:t>
            </a:r>
            <a:r>
              <a:rPr lang="en-GB" altLang="zh-CN">
                <a:solidFill>
                  <a:srgbClr val="10BC45"/>
                </a:solidFill>
              </a:rPr>
              <a:t>risk</a:t>
            </a:r>
            <a:r>
              <a:rPr lang="en-GB" altLang="zh-CN" b="0"/>
              <a:t> of developing a disease?</a:t>
            </a:r>
            <a:endParaRPr lang="en-GB" altLang="zh-CN" b="0"/>
          </a:p>
        </p:txBody>
      </p:sp>
      <p:grpSp>
        <p:nvGrpSpPr>
          <p:cNvPr id="1147924" name="组合 1147923"/>
          <p:cNvGrpSpPr/>
          <p:nvPr/>
        </p:nvGrpSpPr>
        <p:grpSpPr>
          <a:xfrm>
            <a:off x="273050" y="1308100"/>
            <a:ext cx="8597900" cy="1016000"/>
            <a:chOff x="172" y="824"/>
            <a:chExt cx="5416" cy="640"/>
          </a:xfrm>
        </p:grpSpPr>
        <p:sp>
          <p:nvSpPr>
            <p:cNvPr id="1147921" name="圆角矩形 1147920"/>
            <p:cNvSpPr/>
            <p:nvPr/>
          </p:nvSpPr>
          <p:spPr>
            <a:xfrm>
              <a:off x="172" y="824"/>
              <a:ext cx="5416" cy="640"/>
            </a:xfrm>
            <a:prstGeom prst="roundRect">
              <a:avLst>
                <a:gd name="adj" fmla="val 16667"/>
              </a:avLst>
            </a:prstGeom>
            <a:solidFill>
              <a:srgbClr val="FFFFCC"/>
            </a:solidFill>
            <a:ln w="38100" cap="flat" cmpd="sng">
              <a:solidFill>
                <a:srgbClr val="10BC45"/>
              </a:solidFill>
              <a:prstDash val="solid"/>
              <a:headEnd type="none" w="med" len="med"/>
              <a:tailEnd type="none" w="med" len="med"/>
            </a:ln>
          </p:spPr>
          <p:txBody>
            <a:bodyPr/>
            <a:p>
              <a:endParaRPr lang="zh-CN" altLang="en-US"/>
            </a:p>
          </p:txBody>
        </p:sp>
        <p:grpSp>
          <p:nvGrpSpPr>
            <p:cNvPr id="1147922" name="组合 1147921"/>
            <p:cNvGrpSpPr/>
            <p:nvPr/>
          </p:nvGrpSpPr>
          <p:grpSpPr>
            <a:xfrm>
              <a:off x="221" y="844"/>
              <a:ext cx="5319" cy="600"/>
              <a:chOff x="241" y="832"/>
              <a:chExt cx="5319" cy="600"/>
            </a:xfrm>
          </p:grpSpPr>
          <p:grpSp>
            <p:nvGrpSpPr>
              <p:cNvPr id="1147919" name="组合 1147918"/>
              <p:cNvGrpSpPr/>
              <p:nvPr/>
            </p:nvGrpSpPr>
            <p:grpSpPr>
              <a:xfrm>
                <a:off x="1097" y="832"/>
                <a:ext cx="4463" cy="600"/>
                <a:chOff x="1097" y="832"/>
                <a:chExt cx="4463" cy="600"/>
              </a:xfrm>
            </p:grpSpPr>
            <p:sp>
              <p:nvSpPr>
                <p:cNvPr id="1147907" name="文本框 1147906"/>
                <p:cNvSpPr txBox="1"/>
                <p:nvPr/>
              </p:nvSpPr>
              <p:spPr>
                <a:xfrm>
                  <a:off x="1097" y="832"/>
                  <a:ext cx="4463" cy="288"/>
                </a:xfrm>
                <a:prstGeom prst="rect">
                  <a:avLst/>
                </a:prstGeom>
                <a:noFill/>
                <a:ln w="9525">
                  <a:noFill/>
                </a:ln>
              </p:spPr>
              <p:txBody>
                <a:bodyPr>
                  <a:spAutoFit/>
                </a:bodyPr>
                <a:p>
                  <a:pPr algn="ctr"/>
                  <a:r>
                    <a:rPr lang="en-GB" altLang="zh-CN"/>
                    <a:t>no. people with the disease at any one time</a:t>
                  </a:r>
                  <a:endParaRPr lang="en-GB" altLang="zh-CN"/>
                </a:p>
              </p:txBody>
            </p:sp>
            <p:sp>
              <p:nvSpPr>
                <p:cNvPr id="1147917" name="文本框 1147916"/>
                <p:cNvSpPr txBox="1"/>
                <p:nvPr/>
              </p:nvSpPr>
              <p:spPr>
                <a:xfrm>
                  <a:off x="1097" y="1144"/>
                  <a:ext cx="4463" cy="288"/>
                </a:xfrm>
                <a:prstGeom prst="rect">
                  <a:avLst/>
                </a:prstGeom>
                <a:noFill/>
                <a:ln w="9525">
                  <a:noFill/>
                </a:ln>
              </p:spPr>
              <p:txBody>
                <a:bodyPr>
                  <a:spAutoFit/>
                </a:bodyPr>
                <a:p>
                  <a:r>
                    <a:rPr lang="en-GB" altLang="zh-CN"/>
                    <a:t>total no. people who could develop the disease</a:t>
                  </a:r>
                  <a:endParaRPr lang="en-GB" altLang="zh-CN"/>
                </a:p>
              </p:txBody>
            </p:sp>
          </p:grpSp>
          <p:sp>
            <p:nvSpPr>
              <p:cNvPr id="1147918" name="文本框 1147917"/>
              <p:cNvSpPr txBox="1"/>
              <p:nvPr/>
            </p:nvSpPr>
            <p:spPr>
              <a:xfrm>
                <a:off x="241" y="988"/>
                <a:ext cx="783" cy="288"/>
              </a:xfrm>
              <a:prstGeom prst="rect">
                <a:avLst/>
              </a:prstGeom>
              <a:noFill/>
              <a:ln w="9525">
                <a:noFill/>
              </a:ln>
            </p:spPr>
            <p:txBody>
              <a:bodyPr>
                <a:spAutoFit/>
              </a:bodyPr>
              <a:p>
                <a:pPr algn="ctr"/>
                <a:r>
                  <a:rPr lang="en-GB" altLang="zh-CN"/>
                  <a:t>risk  =</a:t>
                </a:r>
                <a:endParaRPr lang="en-GB" altLang="zh-CN"/>
              </a:p>
            </p:txBody>
          </p:sp>
          <p:sp>
            <p:nvSpPr>
              <p:cNvPr id="1147920" name="直接连接符 1147919"/>
              <p:cNvSpPr/>
              <p:nvPr/>
            </p:nvSpPr>
            <p:spPr>
              <a:xfrm>
                <a:off x="1120" y="1136"/>
                <a:ext cx="4400" cy="0"/>
              </a:xfrm>
              <a:prstGeom prst="line">
                <a:avLst/>
              </a:prstGeom>
              <a:ln w="25400" cap="flat" cmpd="sng">
                <a:solidFill>
                  <a:srgbClr val="010066"/>
                </a:solidFill>
                <a:prstDash val="solid"/>
                <a:headEnd type="none" w="med" len="med"/>
                <a:tailEnd type="none" w="med" len="med"/>
              </a:ln>
            </p:spPr>
          </p:sp>
        </p:grpSp>
      </p:grpSp>
      <p:pic>
        <p:nvPicPr>
          <p:cNvPr id="1147923" name="图片 1147922"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1147925" name="图片 114792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47924"/>
                                        </p:tgtEl>
                                        <p:attrNameLst>
                                          <p:attrName>style.visibility</p:attrName>
                                        </p:attrNameLst>
                                      </p:cBhvr>
                                      <p:to>
                                        <p:strVal val="visible"/>
                                      </p:to>
                                    </p:set>
                                    <p:animEffect transition="in" filter="wipe(left)">
                                      <p:cBhvr>
                                        <p:cTn id="7" dur="500"/>
                                        <p:tgtEl>
                                          <p:spTgt spid="11479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908"/>
                                        </p:tgtEl>
                                        <p:attrNameLst>
                                          <p:attrName>style.visibility</p:attrName>
                                        </p:attrNameLst>
                                      </p:cBhvr>
                                      <p:to>
                                        <p:strVal val="visible"/>
                                      </p:to>
                                    </p:set>
                                    <p:animEffect transition="in" filter="dissolve">
                                      <p:cBhvr>
                                        <p:cTn id="12" dur="500"/>
                                        <p:tgtEl>
                                          <p:spTgt spid="114790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47913"/>
                                        </p:tgtEl>
                                        <p:attrNameLst>
                                          <p:attrName>style.visibility</p:attrName>
                                        </p:attrNameLst>
                                      </p:cBhvr>
                                      <p:to>
                                        <p:strVal val="visible"/>
                                      </p:to>
                                    </p:set>
                                    <p:animEffect transition="in" filter="dissolve">
                                      <p:cBhvr>
                                        <p:cTn id="17" dur="500"/>
                                        <p:tgtEl>
                                          <p:spTgt spid="114791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147911"/>
                                        </p:tgtEl>
                                        <p:attrNameLst>
                                          <p:attrName>style.visibility</p:attrName>
                                        </p:attrNameLst>
                                      </p:cBhvr>
                                      <p:to>
                                        <p:strVal val="visible"/>
                                      </p:to>
                                    </p:set>
                                    <p:animEffect transition="in" filter="dissolve">
                                      <p:cBhvr>
                                        <p:cTn id="21" dur="500"/>
                                        <p:tgtEl>
                                          <p:spTgt spid="1147911"/>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1147912"/>
                                        </p:tgtEl>
                                        <p:attrNameLst>
                                          <p:attrName>style.visibility</p:attrName>
                                        </p:attrNameLst>
                                      </p:cBhvr>
                                      <p:to>
                                        <p:strVal val="visible"/>
                                      </p:to>
                                    </p:set>
                                    <p:animEffect transition="in" filter="dissolve">
                                      <p:cBhvr>
                                        <p:cTn id="25" dur="500"/>
                                        <p:tgtEl>
                                          <p:spTgt spid="11479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47914"/>
                                        </p:tgtEl>
                                        <p:attrNameLst>
                                          <p:attrName>style.visibility</p:attrName>
                                        </p:attrNameLst>
                                      </p:cBhvr>
                                      <p:to>
                                        <p:strVal val="visible"/>
                                      </p:to>
                                    </p:set>
                                    <p:animEffect transition="in" filter="dissolve">
                                      <p:cBhvr>
                                        <p:cTn id="30" dur="500"/>
                                        <p:tgtEl>
                                          <p:spTgt spid="1147914"/>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147909"/>
                                        </p:tgtEl>
                                        <p:attrNameLst>
                                          <p:attrName>style.visibility</p:attrName>
                                        </p:attrNameLst>
                                      </p:cBhvr>
                                      <p:to>
                                        <p:strVal val="visible"/>
                                      </p:to>
                                    </p:set>
                                    <p:animEffect transition="in" filter="dissolve">
                                      <p:cBhvr>
                                        <p:cTn id="34" dur="500"/>
                                        <p:tgtEl>
                                          <p:spTgt spid="1147909"/>
                                        </p:tgtEl>
                                      </p:cBhvr>
                                    </p:animEffect>
                                  </p:childTnLst>
                                </p:cTn>
                              </p:par>
                            </p:childTnLst>
                          </p:cTn>
                        </p:par>
                        <p:par>
                          <p:cTn id="35" fill="hold">
                            <p:stCondLst>
                              <p:cond delay="1000"/>
                            </p:stCondLst>
                            <p:childTnLst>
                              <p:par>
                                <p:cTn id="36" presetID="9" presetClass="entr" presetSubtype="0" fill="hold" grpId="0" nodeType="afterEffect">
                                  <p:stCondLst>
                                    <p:cond delay="0"/>
                                  </p:stCondLst>
                                  <p:childTnLst>
                                    <p:set>
                                      <p:cBhvr>
                                        <p:cTn id="37" dur="1" fill="hold">
                                          <p:stCondLst>
                                            <p:cond delay="0"/>
                                          </p:stCondLst>
                                        </p:cTn>
                                        <p:tgtEl>
                                          <p:spTgt spid="1147910"/>
                                        </p:tgtEl>
                                        <p:attrNameLst>
                                          <p:attrName>style.visibility</p:attrName>
                                        </p:attrNameLst>
                                      </p:cBhvr>
                                      <p:to>
                                        <p:strVal val="visible"/>
                                      </p:to>
                                    </p:set>
                                    <p:animEffect transition="in" filter="dissolve">
                                      <p:cBhvr>
                                        <p:cTn id="38" dur="500"/>
                                        <p:tgtEl>
                                          <p:spTgt spid="114791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47915"/>
                                        </p:tgtEl>
                                        <p:attrNameLst>
                                          <p:attrName>style.visibility</p:attrName>
                                        </p:attrNameLst>
                                      </p:cBhvr>
                                      <p:to>
                                        <p:strVal val="visible"/>
                                      </p:to>
                                    </p:set>
                                    <p:animEffect transition="in" filter="dissolve">
                                      <p:cBhvr>
                                        <p:cTn id="43" dur="500"/>
                                        <p:tgtEl>
                                          <p:spTgt spid="1147915"/>
                                        </p:tgtEl>
                                      </p:cBhvr>
                                    </p:animEffect>
                                  </p:childTnLst>
                                </p:cTn>
                              </p:par>
                              <p:par>
                                <p:cTn id="44" presetID="1" presetClass="entr" presetSubtype="0" fill="hold" nodeType="withEffect">
                                  <p:stCondLst>
                                    <p:cond delay="0"/>
                                  </p:stCondLst>
                                  <p:childTnLst>
                                    <p:set>
                                      <p:cBhvr>
                                        <p:cTn id="45" dur="1" fill="hold">
                                          <p:stCondLst>
                                            <p:cond delay="0"/>
                                          </p:stCondLst>
                                        </p:cTn>
                                        <p:tgtEl>
                                          <p:spTgt spid="1147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908" grpId="0"/>
      <p:bldP spid="1147909" grpId="0"/>
      <p:bldP spid="1147910" grpId="0"/>
      <p:bldP spid="1147911" grpId="0"/>
      <p:bldP spid="1147912" grpId="0"/>
      <p:bldP spid="1147913" grpId="0"/>
      <p:bldP spid="1147914" grpId="0"/>
      <p:bldP spid="11479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93395" y="857013"/>
            <a:ext cx="8229600" cy="857250"/>
          </a:xfrm>
        </p:spPr>
        <p:txBody>
          <a:bodyPr/>
          <a:p>
            <a:r>
              <a:rPr lang="en-US" altLang="zh-CN" sz="2400"/>
              <a:t>DCPIP test for Vc</a:t>
            </a:r>
            <a:endParaRPr lang="en-US" altLang="zh-CN" sz="2400"/>
          </a:p>
        </p:txBody>
      </p:sp>
      <p:sp>
        <p:nvSpPr>
          <p:cNvPr id="3" name="内容占位符 2"/>
          <p:cNvSpPr>
            <a:spLocks noGrp="1"/>
          </p:cNvSpPr>
          <p:nvPr>
            <p:ph idx="1"/>
          </p:nvPr>
        </p:nvSpPr>
        <p:spPr>
          <a:xfrm>
            <a:off x="311944" y="1643063"/>
            <a:ext cx="8229600" cy="3394472"/>
          </a:xfrm>
        </p:spPr>
        <p:txBody>
          <a:bodyPr>
            <a:normAutofit/>
          </a:bodyPr>
          <a:p>
            <a:r>
              <a:rPr lang="zh-CN" altLang="en-US" sz="2400"/>
              <a:t>DCPIP is a redox dy</a:t>
            </a:r>
            <a:r>
              <a:rPr lang="en-US" altLang="zh-CN" sz="2400"/>
              <a:t>e</a:t>
            </a:r>
            <a:r>
              <a:rPr lang="zh-CN" altLang="en-US" sz="2400"/>
              <a:t>氧化还原染料 commonly used as a </a:t>
            </a:r>
            <a:r>
              <a:rPr lang="en-US" altLang="zh-CN" sz="2400"/>
              <a:t>indicator</a:t>
            </a:r>
            <a:r>
              <a:rPr lang="en-US" altLang="zh-CN" sz="2400">
                <a:solidFill>
                  <a:srgbClr val="FF0000"/>
                </a:solidFill>
              </a:rPr>
              <a:t> </a:t>
            </a:r>
            <a:r>
              <a:rPr lang="zh-CN" altLang="en-US" sz="2400">
                <a:solidFill>
                  <a:srgbClr val="FF0000"/>
                </a:solidFill>
              </a:rPr>
              <a:t>because it is  blue when oxidized （</a:t>
            </a:r>
            <a:r>
              <a:rPr lang="en-US" altLang="zh-CN" sz="2400">
                <a:solidFill>
                  <a:srgbClr val="FF0000"/>
                </a:solidFill>
              </a:rPr>
              <a:t>-e</a:t>
            </a:r>
            <a:r>
              <a:rPr lang="zh-CN" altLang="en-US" sz="2400">
                <a:solidFill>
                  <a:srgbClr val="FF0000"/>
                </a:solidFill>
              </a:rPr>
              <a:t>）</a:t>
            </a:r>
            <a:r>
              <a:rPr lang="zh-CN" altLang="en-US" sz="2400"/>
              <a:t>and </a:t>
            </a:r>
            <a:r>
              <a:rPr lang="zh-CN" altLang="en-US" sz="2400">
                <a:solidFill>
                  <a:srgbClr val="FF0000"/>
                </a:solidFill>
              </a:rPr>
              <a:t>colourless when reduced（</a:t>
            </a:r>
            <a:r>
              <a:rPr lang="en-US" altLang="zh-CN" sz="2400">
                <a:solidFill>
                  <a:srgbClr val="FF0000"/>
                </a:solidFill>
              </a:rPr>
              <a:t>+e</a:t>
            </a:r>
            <a:r>
              <a:rPr lang="zh-CN" altLang="en-US" sz="2400">
                <a:solidFill>
                  <a:srgbClr val="FF0000"/>
                </a:solidFill>
              </a:rPr>
              <a:t>）</a:t>
            </a:r>
            <a:r>
              <a:rPr lang="zh-CN" altLang="en-US" sz="2400"/>
              <a:t>. </a:t>
            </a:r>
            <a:endParaRPr lang="zh-CN" altLang="en-US" sz="2400"/>
          </a:p>
          <a:p>
            <a:r>
              <a:rPr lang="en-US" altLang="zh-CN" sz="2400">
                <a:sym typeface="+mn-ea"/>
              </a:rPr>
              <a:t>DCPIP</a:t>
            </a:r>
            <a:r>
              <a:rPr lang="zh-CN" altLang="en-US" sz="2400">
                <a:ea typeface="宋体" panose="02010600030101010101" pitchFamily="2" charset="-122"/>
                <a:sym typeface="+mn-ea"/>
              </a:rPr>
              <a:t>：</a:t>
            </a:r>
            <a:r>
              <a:rPr lang="en-US" altLang="zh-CN" sz="2400">
                <a:ea typeface="宋体" panose="02010600030101010101" pitchFamily="2" charset="-122"/>
                <a:sym typeface="+mn-ea"/>
              </a:rPr>
              <a:t>blue——colourless</a:t>
            </a:r>
            <a:r>
              <a:rPr lang="zh-CN" altLang="en-US" sz="2400">
                <a:ea typeface="宋体" panose="02010600030101010101" pitchFamily="2" charset="-122"/>
                <a:sym typeface="+mn-ea"/>
              </a:rPr>
              <a:t>（</a:t>
            </a:r>
            <a:r>
              <a:rPr lang="en-US" altLang="zh-CN" sz="2400">
                <a:ea typeface="宋体" panose="02010600030101010101" pitchFamily="2" charset="-122"/>
                <a:sym typeface="+mn-ea"/>
              </a:rPr>
              <a:t>reduced</a:t>
            </a:r>
            <a:r>
              <a:rPr lang="zh-CN" altLang="en-US" sz="2400">
                <a:ea typeface="宋体" panose="02010600030101010101" pitchFamily="2" charset="-122"/>
                <a:sym typeface="+mn-ea"/>
              </a:rPr>
              <a:t>）</a:t>
            </a:r>
            <a:endParaRPr lang="zh-CN" altLang="en-US" sz="2400"/>
          </a:p>
          <a:p>
            <a:r>
              <a:rPr lang="en-US" altLang="zh-CN" sz="2400"/>
              <a:t>Vc is reducing agent</a:t>
            </a:r>
            <a:r>
              <a:rPr lang="zh-CN" altLang="en-US" sz="2400"/>
              <a:t>，</a:t>
            </a:r>
            <a:r>
              <a:rPr lang="en-US" altLang="zh-CN" sz="2400"/>
              <a:t>makes DCPIP colourless</a:t>
            </a:r>
            <a:endParaRPr lang="en-US" altLang="zh-CN" sz="2400"/>
          </a:p>
          <a:p>
            <a:r>
              <a:rPr lang="en-US" altLang="zh-CN" sz="2400"/>
              <a:t>see core practical</a:t>
            </a:r>
            <a:endParaRPr lang="en-US" altLang="zh-CN"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6114" name="标题 986113"/>
          <p:cNvSpPr>
            <a:spLocks noGrp="1"/>
          </p:cNvSpPr>
          <p:nvPr>
            <p:ph type="title"/>
          </p:nvPr>
        </p:nvSpPr>
        <p:spPr/>
        <p:txBody>
          <a:bodyPr anchor="ctr" anchorCtr="0"/>
          <a:p>
            <a:r>
              <a:rPr lang="en-GB" altLang="zh-CN"/>
              <a:t>How does CHD develop?</a:t>
            </a:r>
            <a:endParaRPr lang="en-GB" altLang="zh-CN"/>
          </a:p>
        </p:txBody>
      </p:sp>
      <p:pic>
        <p:nvPicPr>
          <p:cNvPr id="986118" name="图片 98611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86119" name="图片 986118"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86120" name="图片 986119"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4097" name="图片 4096" descr="ppt/media/image39.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3570" name="标题 1133569"/>
          <p:cNvSpPr>
            <a:spLocks noGrp="1"/>
          </p:cNvSpPr>
          <p:nvPr>
            <p:ph type="title"/>
          </p:nvPr>
        </p:nvSpPr>
        <p:spPr>
          <a:xfrm>
            <a:off x="222250" y="53975"/>
            <a:ext cx="7748588" cy="549275"/>
          </a:xfrm>
        </p:spPr>
        <p:txBody>
          <a:bodyPr anchor="ctr" anchorCtr="0"/>
          <a:p>
            <a:r>
              <a:rPr lang="en-GB" altLang="zh-CN"/>
              <a:t>Treating CHD: medication</a:t>
            </a:r>
            <a:endParaRPr lang="en-GB" altLang="zh-CN"/>
          </a:p>
        </p:txBody>
      </p:sp>
      <p:pic>
        <p:nvPicPr>
          <p:cNvPr id="1133582" name="图片 113358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133583" name="图片 1133582"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133584" name="图片 1133583"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5121" name="图片 5120" descr="ppt/media/image40.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71500" y="1069975"/>
            <a:ext cx="7335520" cy="2707005"/>
          </a:xfrm>
          <a:prstGeom prst="rect">
            <a:avLst/>
          </a:prstGeom>
          <a:noFill/>
        </p:spPr>
        <p:txBody>
          <a:bodyPr wrap="square" rtlCol="0" anchor="t">
            <a:spAutoFit/>
          </a:bodyPr>
          <a:p>
            <a:r>
              <a:rPr lang="zh-CN" altLang="en-US" sz="2000" b="0"/>
              <a:t>●Types of medication for the treatment of CVD include</a:t>
            </a:r>
            <a:endParaRPr lang="zh-CN" altLang="en-US" sz="2000" b="0"/>
          </a:p>
          <a:p>
            <a:r>
              <a:rPr lang="zh-CN" altLang="en-US" sz="2000" b="0"/>
              <a:t>Antihypertensives</a:t>
            </a:r>
            <a:endParaRPr lang="zh-CN" altLang="en-US" sz="2000" b="0"/>
          </a:p>
          <a:p>
            <a:r>
              <a:rPr lang="zh-CN" altLang="en-US" sz="2000" b="0"/>
              <a:t>Statins</a:t>
            </a:r>
            <a:endParaRPr lang="zh-CN" altLang="en-US" sz="2000" b="0"/>
          </a:p>
          <a:p>
            <a:r>
              <a:rPr lang="zh-CN" altLang="en-US" sz="2000" b="0"/>
              <a:t>Anticoagulants</a:t>
            </a:r>
            <a:endParaRPr lang="zh-CN" altLang="en-US" sz="2000" b="0"/>
          </a:p>
          <a:p>
            <a:r>
              <a:rPr lang="zh-CN" altLang="en-US" sz="2000" b="0"/>
              <a:t>Platelet inhibitors</a:t>
            </a:r>
            <a:endParaRPr lang="zh-CN" altLang="en-US" sz="2000" b="0"/>
          </a:p>
          <a:p>
            <a:endParaRPr lang="zh-CN" altLang="en-US" sz="2000" b="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284480" y="745490"/>
            <a:ext cx="8475980" cy="4107815"/>
          </a:xfrm>
          <a:prstGeom prst="rect">
            <a:avLst/>
          </a:prstGeom>
          <a:noFill/>
        </p:spPr>
        <p:txBody>
          <a:bodyPr wrap="square" rtlCol="0" anchor="t">
            <a:spAutoFit/>
          </a:bodyPr>
          <a:p>
            <a:r>
              <a:rPr lang="zh-CN" altLang="en-US" sz="1800" b="0">
                <a:sym typeface="+mn-ea"/>
              </a:rPr>
              <a:t>Antihypertensives</a:t>
            </a:r>
            <a:endParaRPr lang="zh-CN" altLang="en-US" sz="1800" b="0"/>
          </a:p>
          <a:p>
            <a:r>
              <a:rPr lang="zh-CN" altLang="en-US" sz="1800" b="0">
                <a:sym typeface="+mn-ea"/>
              </a:rPr>
              <a:t>These drugs work by lowering blood pressure</a:t>
            </a:r>
            <a:r>
              <a:rPr lang="en-US" altLang="zh-CN" sz="1800" b="0">
                <a:sym typeface="+mn-ea"/>
              </a:rPr>
              <a:t>——</a:t>
            </a:r>
            <a:r>
              <a:rPr lang="zh-CN" altLang="en-US" sz="1800" b="0">
                <a:sym typeface="+mn-ea"/>
              </a:rPr>
              <a:t> reduces the risk of arterial endothelial damage</a:t>
            </a:r>
            <a:r>
              <a:rPr lang="en-US" altLang="zh-CN" sz="1800" b="0">
                <a:sym typeface="+mn-ea"/>
              </a:rPr>
              <a:t>———</a:t>
            </a:r>
            <a:r>
              <a:rPr lang="zh-CN" altLang="en-US" sz="1800" b="0">
                <a:sym typeface="+mn-ea"/>
              </a:rPr>
              <a:t>reduces the risk of atheromas and thrombosis</a:t>
            </a:r>
            <a:endParaRPr lang="zh-CN" altLang="en-US" sz="1800" b="0"/>
          </a:p>
          <a:p>
            <a:r>
              <a:rPr lang="zh-CN" altLang="en-US" sz="1800" b="0">
                <a:sym typeface="+mn-ea"/>
              </a:rPr>
              <a:t>●Beta blockers, vasodilators and diuretics act as antihypertensives</a:t>
            </a:r>
            <a:endParaRPr lang="zh-CN" altLang="en-US" sz="1800" b="0"/>
          </a:p>
          <a:p>
            <a:r>
              <a:rPr lang="zh-CN" altLang="en-US" sz="1800" b="0">
                <a:sym typeface="+mn-ea"/>
              </a:rPr>
              <a:t>Beta blockers prevent increases in heart rate</a:t>
            </a:r>
            <a:endParaRPr lang="zh-CN" altLang="en-US" sz="1800" b="0"/>
          </a:p>
          <a:p>
            <a:r>
              <a:rPr lang="zh-CN" altLang="en-US" sz="1800" b="0">
                <a:sym typeface="+mn-ea"/>
              </a:rPr>
              <a:t>Vasodilators increase the diameter of the blood vessels</a:t>
            </a:r>
            <a:endParaRPr lang="zh-CN" altLang="en-US" sz="1800" b="0"/>
          </a:p>
          <a:p>
            <a:r>
              <a:rPr lang="zh-CN" altLang="en-US" sz="1800" b="0">
                <a:sym typeface="+mn-ea"/>
              </a:rPr>
              <a:t>■ACE inhibitors are a type of drug that block the production of angiotensin, a</a:t>
            </a:r>
            <a:endParaRPr lang="zh-CN" altLang="en-US" sz="1800" b="0"/>
          </a:p>
          <a:p>
            <a:r>
              <a:rPr lang="zh-CN" altLang="en-US" sz="1800" b="0">
                <a:sym typeface="+mn-ea"/>
              </a:rPr>
              <a:t>hormone that causes constriction of the blood vessels</a:t>
            </a:r>
            <a:endParaRPr lang="zh-CN" altLang="en-US" sz="1800" b="0"/>
          </a:p>
          <a:p>
            <a:pPr marL="285750" indent="-285750">
              <a:buFont typeface="Wingdings" panose="05000000000000000000" charset="0"/>
              <a:buChar char="l"/>
            </a:pPr>
            <a:r>
              <a:rPr lang="zh-CN" altLang="en-US" sz="1800" b="0">
                <a:sym typeface="+mn-ea"/>
              </a:rPr>
              <a:t>diuretics, which increase the volume</a:t>
            </a:r>
            <a:r>
              <a:rPr lang="en-US" altLang="zh-CN" sz="1800" b="0">
                <a:sym typeface="+mn-ea"/>
              </a:rPr>
              <a:t> </a:t>
            </a:r>
            <a:r>
              <a:rPr lang="zh-CN" altLang="en-US" sz="1800" b="0">
                <a:sym typeface="+mn-ea"/>
              </a:rPr>
              <a:t>of urine produced，the blood volume decreases. With less blood, a smaller volume is</a:t>
            </a:r>
            <a:r>
              <a:rPr lang="en-US" altLang="zh-CN" sz="1800" b="0">
                <a:sym typeface="+mn-ea"/>
              </a:rPr>
              <a:t> </a:t>
            </a:r>
            <a:r>
              <a:rPr lang="zh-CN" altLang="en-US" sz="1800" b="0">
                <a:sym typeface="+mn-ea"/>
              </a:rPr>
              <a:t>pumped from the heart and the blood pressure falls.</a:t>
            </a:r>
            <a:endParaRPr lang="zh-CN" altLang="en-US" sz="1800" b="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r>
              <a:rPr lang="en-US" altLang="zh-CN"/>
              <a:t>side -effect of </a:t>
            </a:r>
            <a:r>
              <a:rPr lang="zh-CN" altLang="en-US">
                <a:sym typeface="+mn-ea"/>
              </a:rPr>
              <a:t>Antihypertensives</a:t>
            </a:r>
            <a:endParaRPr lang="zh-CN" altLang="en-US" b="0"/>
          </a:p>
          <a:p>
            <a:endParaRPr lang="en-US" altLang="zh-CN"/>
          </a:p>
        </p:txBody>
      </p:sp>
      <p:sp>
        <p:nvSpPr>
          <p:cNvPr id="3" name="文本框 2"/>
          <p:cNvSpPr txBox="1"/>
          <p:nvPr/>
        </p:nvSpPr>
        <p:spPr>
          <a:xfrm>
            <a:off x="459740" y="1306195"/>
            <a:ext cx="7965440" cy="2122805"/>
          </a:xfrm>
          <a:prstGeom prst="rect">
            <a:avLst/>
          </a:prstGeom>
          <a:noFill/>
        </p:spPr>
        <p:txBody>
          <a:bodyPr wrap="square" rtlCol="0" anchor="t">
            <a:spAutoFit/>
          </a:bodyPr>
          <a:p>
            <a:r>
              <a:rPr lang="zh-CN" altLang="en-US"/>
              <a:t>Side effects include headaches,drowsiness嗜睡, heart palpitations</a:t>
            </a:r>
            <a:r>
              <a:rPr lang="zh-CN" altLang="en-US"/>
              <a:t>心悸,</a:t>
            </a:r>
            <a:r>
              <a:rPr lang="en-US" altLang="zh-CN"/>
              <a:t> </a:t>
            </a:r>
            <a:r>
              <a:rPr lang="zh-CN" altLang="en-US"/>
              <a:t>swelling of the feet and ankles,</a:t>
            </a:r>
            <a:r>
              <a:rPr lang="en-US" altLang="zh-CN"/>
              <a:t> </a:t>
            </a:r>
            <a:r>
              <a:rPr lang="zh-CN" altLang="en-US"/>
              <a:t>and persistent cough</a:t>
            </a:r>
            <a:endParaRPr lang="zh-CN" altLang="en-US"/>
          </a:p>
          <a:p>
            <a:r>
              <a:rPr lang="zh-CN" altLang="en-US"/>
              <a:t>Patients may stop taking</a:t>
            </a:r>
            <a:r>
              <a:rPr lang="en-US" altLang="zh-CN"/>
              <a:t> </a:t>
            </a:r>
            <a:r>
              <a:rPr lang="zh-CN" altLang="en-US"/>
              <a:t>medication due to side effects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30225" y="982345"/>
            <a:ext cx="7992745" cy="2861310"/>
          </a:xfrm>
          <a:prstGeom prst="rect">
            <a:avLst/>
          </a:prstGeom>
          <a:noFill/>
        </p:spPr>
        <p:txBody>
          <a:bodyPr wrap="square" rtlCol="0" anchor="t">
            <a:spAutoFit/>
          </a:bodyPr>
          <a:p>
            <a:r>
              <a:rPr lang="zh-CN" altLang="en-US" b="0"/>
              <a:t>Statins</a:t>
            </a:r>
            <a:endParaRPr lang="zh-CN" altLang="en-US" b="0"/>
          </a:p>
          <a:p>
            <a:r>
              <a:rPr lang="zh-CN" altLang="en-US" b="0"/>
              <a:t>These</a:t>
            </a:r>
            <a:r>
              <a:rPr lang="en-US" altLang="zh-CN" b="0"/>
              <a:t> </a:t>
            </a:r>
            <a:r>
              <a:rPr lang="zh-CN" altLang="en-US" b="0"/>
              <a:t>drugs work</a:t>
            </a:r>
            <a:r>
              <a:rPr lang="en-US" altLang="zh-CN" b="0"/>
              <a:t> </a:t>
            </a:r>
            <a:r>
              <a:rPr lang="zh-CN" altLang="en-US" b="0"/>
              <a:t>by </a:t>
            </a:r>
            <a:r>
              <a:rPr lang="zh-CN" altLang="en-US" b="0">
                <a:highlight>
                  <a:srgbClr val="FFFF00"/>
                </a:highlight>
              </a:rPr>
              <a:t>lowering</a:t>
            </a:r>
            <a:r>
              <a:rPr lang="en-US" altLang="zh-CN" b="0">
                <a:highlight>
                  <a:srgbClr val="FFFF00"/>
                </a:highlight>
              </a:rPr>
              <a:t> </a:t>
            </a:r>
            <a:r>
              <a:rPr lang="zh-CN" altLang="en-US" b="0">
                <a:highlight>
                  <a:srgbClr val="FFFF00"/>
                </a:highlight>
              </a:rPr>
              <a:t>blood cholestero</a:t>
            </a:r>
            <a:r>
              <a:rPr lang="zh-CN" altLang="en-US" b="0"/>
              <a:t>l</a:t>
            </a:r>
            <a:endParaRPr lang="zh-CN" altLang="en-US" b="0"/>
          </a:p>
          <a:p>
            <a:r>
              <a:rPr lang="zh-CN" altLang="en-US" b="0"/>
              <a:t>They block</a:t>
            </a:r>
            <a:r>
              <a:rPr lang="en-US" altLang="zh-CN" b="0"/>
              <a:t> </a:t>
            </a:r>
            <a:r>
              <a:rPr lang="zh-CN" altLang="en-US" b="0"/>
              <a:t>an enzyme</a:t>
            </a:r>
            <a:r>
              <a:rPr lang="en-US" altLang="zh-CN" b="0"/>
              <a:t> </a:t>
            </a:r>
            <a:r>
              <a:rPr lang="zh-CN" altLang="en-US" b="0"/>
              <a:t>in the</a:t>
            </a:r>
            <a:r>
              <a:rPr lang="en-US" altLang="zh-CN" b="0"/>
              <a:t> </a:t>
            </a:r>
            <a:r>
              <a:rPr lang="zh-CN" altLang="en-US" b="0"/>
              <a:t>liver</a:t>
            </a:r>
            <a:r>
              <a:rPr lang="en-US" altLang="zh-CN" b="0"/>
              <a:t> </a:t>
            </a:r>
            <a:r>
              <a:rPr lang="zh-CN" altLang="en-US" b="0"/>
              <a:t>which is needed</a:t>
            </a:r>
            <a:r>
              <a:rPr lang="en-US" altLang="zh-CN" b="0"/>
              <a:t> </a:t>
            </a:r>
            <a:r>
              <a:rPr lang="zh-CN" altLang="en-US" b="0"/>
              <a:t>to</a:t>
            </a:r>
            <a:r>
              <a:rPr lang="en-US" altLang="zh-CN" b="0"/>
              <a:t> </a:t>
            </a:r>
            <a:r>
              <a:rPr lang="zh-CN" altLang="en-US" b="0"/>
              <a:t>make</a:t>
            </a:r>
            <a:r>
              <a:rPr lang="en-US" altLang="zh-CN" b="0"/>
              <a:t> </a:t>
            </a:r>
            <a:r>
              <a:rPr lang="zh-CN" altLang="en-US" b="0"/>
              <a:t>cholesterol</a:t>
            </a:r>
            <a:endParaRPr lang="zh-CN" altLang="en-US" b="0"/>
          </a:p>
          <a:p>
            <a:r>
              <a:rPr lang="zh-CN" altLang="en-US" b="0"/>
              <a:t>This lowers the</a:t>
            </a:r>
            <a:r>
              <a:rPr lang="en-US" altLang="zh-CN" b="0"/>
              <a:t> </a:t>
            </a:r>
            <a:r>
              <a:rPr lang="zh-CN" altLang="en-US" b="0"/>
              <a:t>LDL</a:t>
            </a:r>
            <a:r>
              <a:rPr lang="en-US" altLang="zh-CN" b="0"/>
              <a:t> </a:t>
            </a:r>
            <a:r>
              <a:rPr lang="zh-CN" altLang="en-US" b="0"/>
              <a:t>concentration</a:t>
            </a:r>
            <a:r>
              <a:rPr lang="en-US" altLang="zh-CN" b="0"/>
              <a:t> </a:t>
            </a:r>
            <a:r>
              <a:rPr lang="zh-CN" altLang="en-US" b="0"/>
              <a:t>in the</a:t>
            </a:r>
            <a:r>
              <a:rPr lang="en-US" altLang="zh-CN" b="0"/>
              <a:t> </a:t>
            </a:r>
            <a:r>
              <a:rPr lang="zh-CN" altLang="en-US" b="0"/>
              <a:t>blood</a:t>
            </a:r>
            <a:r>
              <a:rPr lang="en-US" altLang="zh-CN" b="0"/>
              <a:t> </a:t>
            </a:r>
            <a:r>
              <a:rPr lang="zh-CN" altLang="en-US" b="0"/>
              <a:t>therefore</a:t>
            </a:r>
            <a:r>
              <a:rPr lang="en-US" altLang="zh-CN" b="0"/>
              <a:t> </a:t>
            </a:r>
            <a:r>
              <a:rPr lang="zh-CN" altLang="en-US" b="0"/>
              <a:t>reducing</a:t>
            </a:r>
            <a:r>
              <a:rPr lang="en-US" altLang="zh-CN" b="0"/>
              <a:t> </a:t>
            </a:r>
            <a:r>
              <a:rPr lang="zh-CN" altLang="en-US" b="0"/>
              <a:t>the</a:t>
            </a:r>
            <a:r>
              <a:rPr lang="en-US" altLang="zh-CN" b="0"/>
              <a:t> </a:t>
            </a:r>
            <a:r>
              <a:rPr lang="zh-CN" altLang="en-US" b="0"/>
              <a:t>risk</a:t>
            </a:r>
            <a:r>
              <a:rPr lang="en-US" altLang="zh-CN" b="0"/>
              <a:t> </a:t>
            </a:r>
            <a:r>
              <a:rPr lang="zh-CN" altLang="en-US" b="0"/>
              <a:t>of</a:t>
            </a:r>
            <a:r>
              <a:rPr lang="en-US" altLang="zh-CN" b="0"/>
              <a:t> </a:t>
            </a:r>
            <a:r>
              <a:rPr lang="zh-CN" altLang="en-US" b="0"/>
              <a:t>atherom</a:t>
            </a:r>
            <a:r>
              <a:rPr lang="en-US" altLang="zh-CN" b="0"/>
              <a:t>a </a:t>
            </a:r>
            <a:r>
              <a:rPr lang="zh-CN" altLang="en-US" b="0"/>
              <a:t>formation</a:t>
            </a:r>
            <a:endParaRPr lang="zh-CN" altLang="en-US" b="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501015" y="694055"/>
            <a:ext cx="7343140" cy="4338320"/>
          </a:xfrm>
          <a:prstGeom prst="rect">
            <a:avLst/>
          </a:prstGeom>
          <a:noFill/>
        </p:spPr>
        <p:txBody>
          <a:bodyPr wrap="square" rtlCol="0" anchor="t">
            <a:spAutoFit/>
          </a:bodyPr>
          <a:p>
            <a:r>
              <a:rPr lang="zh-CN" altLang="en-US" b="0"/>
              <a:t>Anticoagulants</a:t>
            </a:r>
            <a:r>
              <a:rPr lang="zh-CN" altLang="en-US" b="0"/>
              <a:t>抗凝药</a:t>
            </a:r>
            <a:endParaRPr lang="zh-CN" altLang="en-US" b="0"/>
          </a:p>
          <a:p>
            <a:r>
              <a:rPr lang="zh-CN" altLang="en-US" b="0"/>
              <a:t>These</a:t>
            </a:r>
            <a:r>
              <a:rPr lang="en-US" altLang="zh-CN" b="0"/>
              <a:t> </a:t>
            </a:r>
            <a:r>
              <a:rPr lang="zh-CN" altLang="en-US" b="0"/>
              <a:t>drugs reduce</a:t>
            </a:r>
            <a:r>
              <a:rPr lang="en-US" altLang="zh-CN" b="0"/>
              <a:t> </a:t>
            </a:r>
            <a:r>
              <a:rPr lang="zh-CN" altLang="en-US" b="0"/>
              <a:t>blood clotting</a:t>
            </a:r>
            <a:endParaRPr lang="zh-CN" altLang="en-US" b="0"/>
          </a:p>
          <a:p>
            <a:r>
              <a:rPr lang="en-US" altLang="zh-CN" b="0"/>
              <a:t>●Reduced formation of blood clots decreases the likelihood of thrombosis and therefore</a:t>
            </a:r>
            <a:endParaRPr lang="en-US" altLang="zh-CN" b="0"/>
          </a:p>
          <a:p>
            <a:r>
              <a:rPr lang="en-US" altLang="zh-CN" b="0"/>
              <a:t>reduces the risk of blood vessels being blocked by blood clots</a:t>
            </a:r>
            <a:endParaRPr lang="en-US" altLang="zh-CN" b="0"/>
          </a:p>
          <a:p>
            <a:r>
              <a:rPr lang="en-US" altLang="zh-CN" b="0"/>
              <a:t>Platelet inhibitors</a:t>
            </a:r>
            <a:endParaRPr lang="en-US" altLang="zh-CN" b="0"/>
          </a:p>
          <a:p>
            <a:r>
              <a:rPr lang="en-US" altLang="zh-CN" b="0"/>
              <a:t>●These are also substances which reduce blood clotting——</a:t>
            </a:r>
            <a:r>
              <a:rPr lang="en-US" altLang="zh-CN" b="0"/>
              <a:t>aspirins</a:t>
            </a:r>
            <a:endParaRPr lang="en-US" altLang="zh-CN" b="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41774" name="图片 1141773" descr="CABG"/>
          <p:cNvPicPr>
            <a:picLocks noChangeAspect="1"/>
          </p:cNvPicPr>
          <p:nvPr/>
        </p:nvPicPr>
        <p:blipFill>
          <a:blip r:embed="rId1"/>
          <a:stretch>
            <a:fillRect/>
          </a:stretch>
        </p:blipFill>
        <p:spPr>
          <a:xfrm>
            <a:off x="4822825" y="2433638"/>
            <a:ext cx="4095750" cy="2876550"/>
          </a:xfrm>
          <a:prstGeom prst="rect">
            <a:avLst/>
          </a:prstGeom>
          <a:noFill/>
          <a:ln w="9525">
            <a:noFill/>
          </a:ln>
        </p:spPr>
      </p:pic>
      <p:sp>
        <p:nvSpPr>
          <p:cNvPr id="1141762" name="标题 1141761"/>
          <p:cNvSpPr>
            <a:spLocks noGrp="1"/>
          </p:cNvSpPr>
          <p:nvPr>
            <p:ph type="title"/>
          </p:nvPr>
        </p:nvSpPr>
        <p:spPr/>
        <p:txBody>
          <a:bodyPr anchor="ctr" anchorCtr="0"/>
          <a:p>
            <a:r>
              <a:rPr lang="en-GB" altLang="zh-CN"/>
              <a:t>Treating CHD: surgery</a:t>
            </a:r>
            <a:endParaRPr lang="en-GB" altLang="zh-CN"/>
          </a:p>
        </p:txBody>
      </p:sp>
      <p:sp>
        <p:nvSpPr>
          <p:cNvPr id="1141763" name="文本框 1141762"/>
          <p:cNvSpPr txBox="1"/>
          <p:nvPr/>
        </p:nvSpPr>
        <p:spPr>
          <a:xfrm>
            <a:off x="563563" y="784225"/>
            <a:ext cx="8583612" cy="1552575"/>
          </a:xfrm>
          <a:prstGeom prst="rect">
            <a:avLst/>
          </a:prstGeom>
          <a:noFill/>
          <a:ln w="9525">
            <a:noFill/>
          </a:ln>
        </p:spPr>
        <p:txBody>
          <a:bodyPr>
            <a:spAutoFit/>
          </a:bodyPr>
          <a:p>
            <a:r>
              <a:rPr lang="en-GB" altLang="zh-CN" b="0"/>
              <a:t>Surgery is used in the treatment or prevention of CHD, stroke or MI. The type of operation depends on the severity and location of atherosclerosis, and factors such as whether the patient has diabetes.</a:t>
            </a:r>
            <a:endParaRPr lang="en-GB" altLang="zh-CN" b="0"/>
          </a:p>
        </p:txBody>
      </p:sp>
      <p:sp>
        <p:nvSpPr>
          <p:cNvPr id="1141764" name="文本框 1141763"/>
          <p:cNvSpPr txBox="1"/>
          <p:nvPr/>
        </p:nvSpPr>
        <p:spPr>
          <a:xfrm>
            <a:off x="563563" y="2547938"/>
            <a:ext cx="4138612" cy="2647950"/>
          </a:xfrm>
          <a:prstGeom prst="rect">
            <a:avLst/>
          </a:prstGeom>
          <a:noFill/>
          <a:ln w="9525">
            <a:noFill/>
          </a:ln>
        </p:spPr>
        <p:txBody>
          <a:bodyPr>
            <a:spAutoFit/>
          </a:bodyPr>
          <a:p>
            <a:r>
              <a:rPr lang="en-GB" altLang="zh-CN" b="0"/>
              <a:t>A </a:t>
            </a:r>
            <a:r>
              <a:rPr lang="en-GB" altLang="zh-CN">
                <a:solidFill>
                  <a:srgbClr val="10BC45"/>
                </a:solidFill>
              </a:rPr>
              <a:t>coronary artery bypass graft (CABG)</a:t>
            </a:r>
            <a:r>
              <a:rPr lang="en-GB" altLang="zh-CN" b="0"/>
              <a:t> is an operation in which arteries from elsewhere in the body (e.g. legs or chest) are grafted on to coronary arteries to bypass blocked regions.</a:t>
            </a:r>
            <a:endParaRPr lang="en-GB" altLang="zh-CN" b="0"/>
          </a:p>
        </p:txBody>
      </p:sp>
      <p:sp>
        <p:nvSpPr>
          <p:cNvPr id="1141768" name="文本框 1141767"/>
          <p:cNvSpPr txBox="1"/>
          <p:nvPr/>
        </p:nvSpPr>
        <p:spPr>
          <a:xfrm>
            <a:off x="560388" y="5407025"/>
            <a:ext cx="8583612" cy="822325"/>
          </a:xfrm>
          <a:prstGeom prst="rect">
            <a:avLst/>
          </a:prstGeom>
          <a:noFill/>
          <a:ln w="9525">
            <a:noFill/>
          </a:ln>
        </p:spPr>
        <p:txBody>
          <a:bodyPr>
            <a:spAutoFit/>
          </a:bodyPr>
          <a:p>
            <a:r>
              <a:rPr lang="en-GB" altLang="zh-CN" b="0"/>
              <a:t>Single, double, triple bypass refers to the number of coronary arteries that are bypassed.</a:t>
            </a:r>
            <a:endParaRPr lang="en-GB" altLang="zh-CN" b="0"/>
          </a:p>
        </p:txBody>
      </p:sp>
      <p:pic>
        <p:nvPicPr>
          <p:cNvPr id="1141771" name="图片 1141770"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141772" name="图片 1141771"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1764"/>
                                        </p:tgtEl>
                                        <p:attrNameLst>
                                          <p:attrName>style.visibility</p:attrName>
                                        </p:attrNameLst>
                                      </p:cBhvr>
                                      <p:to>
                                        <p:strVal val="visible"/>
                                      </p:to>
                                    </p:set>
                                    <p:animEffect transition="in" filter="dissolve">
                                      <p:cBhvr>
                                        <p:cTn id="7" dur="500"/>
                                        <p:tgtEl>
                                          <p:spTgt spid="114176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41774"/>
                                        </p:tgtEl>
                                        <p:attrNameLst>
                                          <p:attrName>style.visibility</p:attrName>
                                        </p:attrNameLst>
                                      </p:cBhvr>
                                      <p:to>
                                        <p:strVal val="visible"/>
                                      </p:to>
                                    </p:set>
                                    <p:animEffect transition="in" filter="wipe(left)">
                                      <p:cBhvr>
                                        <p:cTn id="11" dur="500"/>
                                        <p:tgtEl>
                                          <p:spTgt spid="114177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41768"/>
                                        </p:tgtEl>
                                        <p:attrNameLst>
                                          <p:attrName>style.visibility</p:attrName>
                                        </p:attrNameLst>
                                      </p:cBhvr>
                                      <p:to>
                                        <p:strVal val="visible"/>
                                      </p:to>
                                    </p:set>
                                    <p:animEffect transition="in" filter="dissolve">
                                      <p:cBhvr>
                                        <p:cTn id="16" dur="500"/>
                                        <p:tgtEl>
                                          <p:spTgt spid="1141768"/>
                                        </p:tgtEl>
                                      </p:cBhvr>
                                    </p:animEffect>
                                  </p:childTnLst>
                                </p:cTn>
                              </p:par>
                              <p:par>
                                <p:cTn id="17" presetID="1" presetClass="entr" presetSubtype="0" fill="hold" nodeType="withEffect">
                                  <p:stCondLst>
                                    <p:cond delay="0"/>
                                  </p:stCondLst>
                                  <p:childTnLst>
                                    <p:set>
                                      <p:cBhvr>
                                        <p:cTn id="18" dur="1" fill="hold">
                                          <p:stCondLst>
                                            <p:cond delay="0"/>
                                          </p:stCondLst>
                                        </p:cTn>
                                        <p:tgtEl>
                                          <p:spTgt spid="1141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764" grpId="0"/>
      <p:bldP spid="114176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7426" name="标题 1127425"/>
          <p:cNvSpPr>
            <a:spLocks noGrp="1"/>
          </p:cNvSpPr>
          <p:nvPr>
            <p:ph type="title"/>
          </p:nvPr>
        </p:nvSpPr>
        <p:spPr/>
        <p:txBody>
          <a:bodyPr anchor="ctr" anchorCtr="0"/>
          <a:p>
            <a:r>
              <a:rPr lang="en-GB" altLang="zh-CN"/>
              <a:t>Treating CHD: coronary angioplasty</a:t>
            </a:r>
            <a:endParaRPr lang="en-GB" altLang="zh-CN"/>
          </a:p>
        </p:txBody>
      </p:sp>
      <p:pic>
        <p:nvPicPr>
          <p:cNvPr id="1127432" name="图片 112743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127433" name="图片 1127432"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127434" name="图片 1127433"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6145" name="图片 6144" descr="ppt/media/image42.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4796" name="图片 1014795" descr="smoking"/>
          <p:cNvPicPr>
            <a:picLocks noChangeAspect="1"/>
          </p:cNvPicPr>
          <p:nvPr/>
        </p:nvPicPr>
        <p:blipFill>
          <a:blip r:embed="rId1"/>
          <a:stretch>
            <a:fillRect/>
          </a:stretch>
        </p:blipFill>
        <p:spPr>
          <a:xfrm>
            <a:off x="4524375" y="1370013"/>
            <a:ext cx="4286250" cy="2847975"/>
          </a:xfrm>
          <a:prstGeom prst="rect">
            <a:avLst/>
          </a:prstGeom>
          <a:noFill/>
          <a:ln w="9525">
            <a:noFill/>
          </a:ln>
        </p:spPr>
      </p:pic>
      <p:sp>
        <p:nvSpPr>
          <p:cNvPr id="1014786" name="标题 1014785"/>
          <p:cNvSpPr>
            <a:spLocks noGrp="1"/>
          </p:cNvSpPr>
          <p:nvPr>
            <p:ph type="title"/>
          </p:nvPr>
        </p:nvSpPr>
        <p:spPr/>
        <p:txBody>
          <a:bodyPr anchor="ctr" anchorCtr="0"/>
          <a:p>
            <a:r>
              <a:rPr lang="en-GB" altLang="zh-CN"/>
              <a:t>What are risk factors?</a:t>
            </a:r>
            <a:endParaRPr lang="en-GB" altLang="zh-CN"/>
          </a:p>
        </p:txBody>
      </p:sp>
      <p:sp>
        <p:nvSpPr>
          <p:cNvPr id="1014787" name="文本框 1014786"/>
          <p:cNvSpPr txBox="1"/>
          <p:nvPr/>
        </p:nvSpPr>
        <p:spPr>
          <a:xfrm>
            <a:off x="563563" y="784225"/>
            <a:ext cx="8580437" cy="822325"/>
          </a:xfrm>
          <a:prstGeom prst="rect">
            <a:avLst/>
          </a:prstGeom>
          <a:noFill/>
          <a:ln w="9525">
            <a:noFill/>
          </a:ln>
        </p:spPr>
        <p:txBody>
          <a:bodyPr>
            <a:spAutoFit/>
          </a:bodyPr>
          <a:p>
            <a:r>
              <a:rPr lang="en-GB" altLang="zh-CN" b="0"/>
              <a:t>A </a:t>
            </a:r>
            <a:r>
              <a:rPr lang="en-GB" altLang="zh-CN">
                <a:solidFill>
                  <a:srgbClr val="10BC45"/>
                </a:solidFill>
              </a:rPr>
              <a:t>risk factor</a:t>
            </a:r>
            <a:r>
              <a:rPr lang="en-GB" altLang="zh-CN" b="0"/>
              <a:t> is anything that</a:t>
            </a:r>
            <a:r>
              <a:rPr lang="en-GB" altLang="zh-CN" b="0">
                <a:solidFill>
                  <a:srgbClr val="FF0000"/>
                </a:solidFill>
              </a:rPr>
              <a:t> increases the chance</a:t>
            </a:r>
            <a:r>
              <a:rPr lang="en-GB" altLang="zh-CN" b="0"/>
              <a:t> of developing a disease. </a:t>
            </a:r>
            <a:endParaRPr lang="en-GB" altLang="zh-CN" b="0"/>
          </a:p>
        </p:txBody>
      </p:sp>
      <p:sp>
        <p:nvSpPr>
          <p:cNvPr id="1014789" name="文本框 1014788"/>
          <p:cNvSpPr txBox="1"/>
          <p:nvPr/>
        </p:nvSpPr>
        <p:spPr>
          <a:xfrm>
            <a:off x="560388" y="1793875"/>
            <a:ext cx="3668712" cy="829945"/>
          </a:xfrm>
          <a:prstGeom prst="rect">
            <a:avLst/>
          </a:prstGeom>
          <a:noFill/>
          <a:ln w="9525">
            <a:noFill/>
          </a:ln>
        </p:spPr>
        <p:txBody>
          <a:bodyPr>
            <a:spAutoFit/>
          </a:bodyPr>
          <a:p>
            <a:r>
              <a:rPr lang="en-GB" altLang="zh-CN" b="0"/>
              <a:t>Smoking is a major risk factor for lung cancer</a:t>
            </a:r>
            <a:endParaRPr lang="en-GB" altLang="zh-CN" b="0"/>
          </a:p>
        </p:txBody>
      </p:sp>
      <p:sp>
        <p:nvSpPr>
          <p:cNvPr id="1014793" name="文本框 1014792"/>
          <p:cNvSpPr txBox="1"/>
          <p:nvPr/>
        </p:nvSpPr>
        <p:spPr>
          <a:xfrm>
            <a:off x="560388" y="4462145"/>
            <a:ext cx="8418512" cy="1198880"/>
          </a:xfrm>
          <a:prstGeom prst="rect">
            <a:avLst/>
          </a:prstGeom>
          <a:noFill/>
          <a:ln w="9525">
            <a:noFill/>
          </a:ln>
        </p:spPr>
        <p:txBody>
          <a:bodyPr>
            <a:spAutoFit/>
          </a:bodyPr>
          <a:p>
            <a:r>
              <a:rPr lang="en-GB" altLang="zh-CN" b="0">
                <a:highlight>
                  <a:srgbClr val="FFFF00"/>
                </a:highlight>
              </a:rPr>
              <a:t>Risk factors are </a:t>
            </a:r>
            <a:r>
              <a:rPr lang="en-GB" altLang="zh-CN" dirty="0" err="1">
                <a:solidFill>
                  <a:srgbClr val="10BC45"/>
                </a:solidFill>
                <a:highlight>
                  <a:srgbClr val="FFFF00"/>
                </a:highlight>
              </a:rPr>
              <a:t>correlational</a:t>
            </a:r>
            <a:r>
              <a:rPr lang="en-GB" altLang="zh-CN" b="0">
                <a:highlight>
                  <a:srgbClr val="FFFF00"/>
                </a:highlight>
              </a:rPr>
              <a:t> with a disease, not necessarily </a:t>
            </a:r>
            <a:r>
              <a:rPr lang="en-GB" altLang="zh-CN">
                <a:solidFill>
                  <a:srgbClr val="10BC45"/>
                </a:solidFill>
                <a:highlight>
                  <a:srgbClr val="FFFF00"/>
                </a:highlight>
              </a:rPr>
              <a:t>causal</a:t>
            </a:r>
            <a:r>
              <a:rPr lang="en-GB" altLang="zh-CN" b="0">
                <a:highlight>
                  <a:srgbClr val="FFFF00"/>
                </a:highlight>
              </a:rPr>
              <a:t>.</a:t>
            </a:r>
            <a:r>
              <a:rPr lang="en-GB" altLang="zh-CN" b="0"/>
              <a:t> international travel is a risk factor for malaria, but it is not the travel itself that causes malaria –</a:t>
            </a:r>
            <a:endParaRPr lang="en-GB" altLang="zh-CN" b="0"/>
          </a:p>
        </p:txBody>
      </p:sp>
      <p:pic>
        <p:nvPicPr>
          <p:cNvPr id="1014797" name="图片 1014796"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14798" name="图片 101479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4789"/>
                                        </p:tgtEl>
                                        <p:attrNameLst>
                                          <p:attrName>style.visibility</p:attrName>
                                        </p:attrNameLst>
                                      </p:cBhvr>
                                      <p:to>
                                        <p:strVal val="visible"/>
                                      </p:to>
                                    </p:set>
                                    <p:animEffect transition="in" filter="dissolve">
                                      <p:cBhvr>
                                        <p:cTn id="7" dur="500"/>
                                        <p:tgtEl>
                                          <p:spTgt spid="101478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4796"/>
                                        </p:tgtEl>
                                        <p:attrNameLst>
                                          <p:attrName>style.visibility</p:attrName>
                                        </p:attrNameLst>
                                      </p:cBhvr>
                                      <p:to>
                                        <p:strVal val="visible"/>
                                      </p:to>
                                    </p:set>
                                    <p:animEffect transition="in" filter="wipe(left)">
                                      <p:cBhvr>
                                        <p:cTn id="11" dur="500"/>
                                        <p:tgtEl>
                                          <p:spTgt spid="101479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14793"/>
                                        </p:tgtEl>
                                        <p:attrNameLst>
                                          <p:attrName>style.visibility</p:attrName>
                                        </p:attrNameLst>
                                      </p:cBhvr>
                                      <p:to>
                                        <p:strVal val="visible"/>
                                      </p:to>
                                    </p:set>
                                    <p:animEffect transition="in" filter="dissolve">
                                      <p:cBhvr>
                                        <p:cTn id="16" dur="500"/>
                                        <p:tgtEl>
                                          <p:spTgt spid="1014793"/>
                                        </p:tgtEl>
                                      </p:cBhvr>
                                    </p:animEffect>
                                  </p:childTnLst>
                                </p:cTn>
                              </p:par>
                              <p:par>
                                <p:cTn id="17" presetID="1" presetClass="entr" presetSubtype="0" fill="hold" nodeType="withEffect">
                                  <p:stCondLst>
                                    <p:cond delay="0"/>
                                  </p:stCondLst>
                                  <p:childTnLst>
                                    <p:set>
                                      <p:cBhvr>
                                        <p:cTn id="18" dur="1" fill="hold">
                                          <p:stCondLst>
                                            <p:cond delay="0"/>
                                          </p:stCondLst>
                                        </p:cTn>
                                        <p:tgtEl>
                                          <p:spTgt spid="1014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9" grpId="0"/>
      <p:bldP spid="10147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64610" name="标题 964609"/>
          <p:cNvSpPr>
            <a:spLocks noGrp="1"/>
          </p:cNvSpPr>
          <p:nvPr>
            <p:ph type="title"/>
          </p:nvPr>
        </p:nvSpPr>
        <p:spPr/>
        <p:txBody>
          <a:bodyPr anchor="ctr" anchorCtr="0"/>
          <a:p>
            <a:r>
              <a:rPr lang="en-GB" altLang="zh-CN"/>
              <a:t>Respiratory diseases</a:t>
            </a:r>
            <a:endParaRPr lang="en-GB" altLang="zh-CN"/>
          </a:p>
        </p:txBody>
      </p:sp>
      <p:sp>
        <p:nvSpPr>
          <p:cNvPr id="964611" name="文本框 964610"/>
          <p:cNvSpPr txBox="1"/>
          <p:nvPr/>
        </p:nvSpPr>
        <p:spPr>
          <a:xfrm>
            <a:off x="563563" y="784225"/>
            <a:ext cx="8583612" cy="822325"/>
          </a:xfrm>
          <a:prstGeom prst="rect">
            <a:avLst/>
          </a:prstGeom>
          <a:noFill/>
          <a:ln w="9525">
            <a:noFill/>
          </a:ln>
        </p:spPr>
        <p:txBody>
          <a:bodyPr>
            <a:spAutoFit/>
          </a:bodyPr>
          <a:p>
            <a:r>
              <a:rPr lang="en-GB" altLang="zh-CN" b="0"/>
              <a:t>Respiratory diseases are one of the biggest causes of death worldwide.</a:t>
            </a:r>
            <a:endParaRPr lang="en-GB" altLang="zh-CN" b="0"/>
          </a:p>
        </p:txBody>
      </p:sp>
      <p:sp>
        <p:nvSpPr>
          <p:cNvPr id="964614" name="文本框 964613"/>
          <p:cNvSpPr txBox="1"/>
          <p:nvPr/>
        </p:nvSpPr>
        <p:spPr>
          <a:xfrm>
            <a:off x="560388" y="1812925"/>
            <a:ext cx="8583612" cy="1187450"/>
          </a:xfrm>
          <a:prstGeom prst="rect">
            <a:avLst/>
          </a:prstGeom>
          <a:noFill/>
          <a:ln w="9525">
            <a:noFill/>
          </a:ln>
        </p:spPr>
        <p:txBody>
          <a:bodyPr>
            <a:spAutoFit/>
          </a:bodyPr>
          <a:p>
            <a:r>
              <a:rPr lang="en-GB" altLang="zh-CN" b="0"/>
              <a:t>Respiratory diseases affect the lungs, bronchi, trachea and throat. They can be mild (e.g. cold) or life-threatening (e.g. pneumonia, lung cancer).</a:t>
            </a:r>
            <a:endParaRPr lang="en-GB" altLang="zh-CN" b="0"/>
          </a:p>
        </p:txBody>
      </p:sp>
      <p:sp>
        <p:nvSpPr>
          <p:cNvPr id="964616" name="文本框 964615"/>
          <p:cNvSpPr txBox="1"/>
          <p:nvPr/>
        </p:nvSpPr>
        <p:spPr>
          <a:xfrm>
            <a:off x="560388" y="3146425"/>
            <a:ext cx="8139112" cy="1187450"/>
          </a:xfrm>
          <a:prstGeom prst="rect">
            <a:avLst/>
          </a:prstGeom>
          <a:noFill/>
          <a:ln w="9525">
            <a:noFill/>
          </a:ln>
        </p:spPr>
        <p:txBody>
          <a:bodyPr>
            <a:spAutoFit/>
          </a:bodyPr>
          <a:p>
            <a:r>
              <a:rPr lang="en-GB" altLang="zh-CN">
                <a:solidFill>
                  <a:srgbClr val="10BC45"/>
                </a:solidFill>
              </a:rPr>
              <a:t>Chronic obstructive pulmonary disorder</a:t>
            </a:r>
            <a:r>
              <a:rPr lang="en-GB" altLang="zh-CN" b="0"/>
              <a:t> (</a:t>
            </a:r>
            <a:r>
              <a:rPr lang="en-GB" altLang="zh-CN">
                <a:solidFill>
                  <a:srgbClr val="10BC45"/>
                </a:solidFill>
              </a:rPr>
              <a:t>COPD</a:t>
            </a:r>
            <a:r>
              <a:rPr lang="en-GB" altLang="zh-CN" b="0"/>
              <a:t>) is a term for a group of diseases that cause a reduction in the airflow in the lungs and which are not fully reversible.</a:t>
            </a:r>
            <a:endParaRPr lang="en-GB" altLang="zh-CN" b="0"/>
          </a:p>
        </p:txBody>
      </p:sp>
      <p:sp>
        <p:nvSpPr>
          <p:cNvPr id="964617" name="文本框 964616"/>
          <p:cNvSpPr txBox="1"/>
          <p:nvPr/>
        </p:nvSpPr>
        <p:spPr>
          <a:xfrm>
            <a:off x="560388" y="4530725"/>
            <a:ext cx="8304212" cy="1187450"/>
          </a:xfrm>
          <a:prstGeom prst="rect">
            <a:avLst/>
          </a:prstGeom>
          <a:noFill/>
          <a:ln w="9525">
            <a:noFill/>
          </a:ln>
        </p:spPr>
        <p:txBody>
          <a:bodyPr>
            <a:spAutoFit/>
          </a:bodyPr>
          <a:p>
            <a:r>
              <a:rPr lang="en-GB" altLang="zh-CN" b="0"/>
              <a:t>Two of the more serious types of COPD are </a:t>
            </a:r>
            <a:r>
              <a:rPr lang="en-GB" altLang="zh-CN">
                <a:solidFill>
                  <a:srgbClr val="10BC45"/>
                </a:solidFill>
              </a:rPr>
              <a:t>chronic bronchitis</a:t>
            </a:r>
            <a:r>
              <a:rPr lang="en-GB" altLang="zh-CN" b="0"/>
              <a:t> and </a:t>
            </a:r>
            <a:r>
              <a:rPr lang="en-GB" altLang="zh-CN">
                <a:solidFill>
                  <a:srgbClr val="10BC45"/>
                </a:solidFill>
              </a:rPr>
              <a:t>emphysema</a:t>
            </a:r>
            <a:r>
              <a:rPr lang="en-GB" altLang="zh-CN" b="0"/>
              <a:t>, and are both usually caused by smoking.</a:t>
            </a:r>
            <a:endParaRPr lang="en-GB" altLang="zh-CN" b="0"/>
          </a:p>
        </p:txBody>
      </p:sp>
      <p:pic>
        <p:nvPicPr>
          <p:cNvPr id="964618" name="图片 964617"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964619" name="图片 96461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4614"/>
                                        </p:tgtEl>
                                        <p:attrNameLst>
                                          <p:attrName>style.visibility</p:attrName>
                                        </p:attrNameLst>
                                      </p:cBhvr>
                                      <p:to>
                                        <p:strVal val="visible"/>
                                      </p:to>
                                    </p:set>
                                    <p:animEffect transition="in" filter="dissolve">
                                      <p:cBhvr>
                                        <p:cTn id="7" dur="500"/>
                                        <p:tgtEl>
                                          <p:spTgt spid="9646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4616"/>
                                        </p:tgtEl>
                                        <p:attrNameLst>
                                          <p:attrName>style.visibility</p:attrName>
                                        </p:attrNameLst>
                                      </p:cBhvr>
                                      <p:to>
                                        <p:strVal val="visible"/>
                                      </p:to>
                                    </p:set>
                                    <p:animEffect transition="in" filter="dissolve">
                                      <p:cBhvr>
                                        <p:cTn id="12" dur="500"/>
                                        <p:tgtEl>
                                          <p:spTgt spid="9646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4617"/>
                                        </p:tgtEl>
                                        <p:attrNameLst>
                                          <p:attrName>style.visibility</p:attrName>
                                        </p:attrNameLst>
                                      </p:cBhvr>
                                      <p:to>
                                        <p:strVal val="visible"/>
                                      </p:to>
                                    </p:set>
                                    <p:animEffect transition="in" filter="dissolve">
                                      <p:cBhvr>
                                        <p:cTn id="17" dur="500"/>
                                        <p:tgtEl>
                                          <p:spTgt spid="964617"/>
                                        </p:tgtEl>
                                      </p:cBhvr>
                                    </p:animEffect>
                                  </p:childTnLst>
                                </p:cTn>
                              </p:par>
                              <p:par>
                                <p:cTn id="18" presetID="1" presetClass="entr" presetSubtype="0" fill="hold" nodeType="withEffect">
                                  <p:stCondLst>
                                    <p:cond delay="0"/>
                                  </p:stCondLst>
                                  <p:childTnLst>
                                    <p:set>
                                      <p:cBhvr>
                                        <p:cTn id="19" dur="1" fill="hold">
                                          <p:stCondLst>
                                            <p:cond delay="0"/>
                                          </p:stCondLst>
                                        </p:cTn>
                                        <p:tgtEl>
                                          <p:spTgt spid="964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4" grpId="0"/>
      <p:bldP spid="964616" grpId="0"/>
      <p:bldP spid="9646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90220" name="图片 990219" descr="bronchitus (2)"/>
          <p:cNvPicPr>
            <a:picLocks noChangeAspect="1"/>
          </p:cNvPicPr>
          <p:nvPr/>
        </p:nvPicPr>
        <p:blipFill>
          <a:blip r:embed="rId1"/>
          <a:stretch>
            <a:fillRect/>
          </a:stretch>
        </p:blipFill>
        <p:spPr>
          <a:xfrm>
            <a:off x="5168900" y="936625"/>
            <a:ext cx="3263900" cy="2917825"/>
          </a:xfrm>
          <a:prstGeom prst="rect">
            <a:avLst/>
          </a:prstGeom>
          <a:noFill/>
          <a:ln w="9525">
            <a:noFill/>
          </a:ln>
        </p:spPr>
      </p:pic>
      <p:sp>
        <p:nvSpPr>
          <p:cNvPr id="990210" name="标题 990209"/>
          <p:cNvSpPr>
            <a:spLocks noGrp="1"/>
          </p:cNvSpPr>
          <p:nvPr>
            <p:ph type="title"/>
          </p:nvPr>
        </p:nvSpPr>
        <p:spPr/>
        <p:txBody>
          <a:bodyPr anchor="ctr" anchorCtr="0"/>
          <a:p>
            <a:r>
              <a:rPr lang="en-GB" altLang="zh-CN"/>
              <a:t>COPD: chronic bronchitis</a:t>
            </a:r>
            <a:endParaRPr lang="en-GB" altLang="zh-CN"/>
          </a:p>
        </p:txBody>
      </p:sp>
      <p:sp>
        <p:nvSpPr>
          <p:cNvPr id="990211" name="文本框 990210"/>
          <p:cNvSpPr txBox="1"/>
          <p:nvPr/>
        </p:nvSpPr>
        <p:spPr>
          <a:xfrm>
            <a:off x="560388" y="784225"/>
            <a:ext cx="3967162" cy="1187450"/>
          </a:xfrm>
          <a:prstGeom prst="rect">
            <a:avLst/>
          </a:prstGeom>
          <a:noFill/>
          <a:ln w="9525">
            <a:noFill/>
          </a:ln>
        </p:spPr>
        <p:txBody>
          <a:bodyPr>
            <a:spAutoFit/>
          </a:bodyPr>
          <a:p>
            <a:pPr eaLnBrk="0" hangingPunct="0">
              <a:spcBef>
                <a:spcPct val="0"/>
              </a:spcBef>
            </a:pPr>
            <a:r>
              <a:rPr lang="en-GB" altLang="zh-CN">
                <a:solidFill>
                  <a:srgbClr val="10BC45"/>
                </a:solidFill>
              </a:rPr>
              <a:t>Chronic bronchitis</a:t>
            </a:r>
            <a:r>
              <a:rPr lang="en-GB" altLang="zh-CN" b="0"/>
              <a:t> is a narrowing of the bronchi. It is characterized by: </a:t>
            </a:r>
            <a:endParaRPr lang="en-GB" altLang="zh-CN" b="0"/>
          </a:p>
        </p:txBody>
      </p:sp>
      <p:sp>
        <p:nvSpPr>
          <p:cNvPr id="990213" name="文本框 990212"/>
          <p:cNvSpPr txBox="1"/>
          <p:nvPr/>
        </p:nvSpPr>
        <p:spPr>
          <a:xfrm>
            <a:off x="560388" y="2479675"/>
            <a:ext cx="3895725" cy="1552575"/>
          </a:xfrm>
          <a:prstGeom prst="rect">
            <a:avLst/>
          </a:prstGeom>
          <a:noFill/>
          <a:ln w="9525">
            <a:noFill/>
          </a:ln>
        </p:spPr>
        <p:txBody>
          <a:bodyPr>
            <a:spAutoFit/>
          </a:bodyPr>
          <a:p>
            <a:pPr marL="389255" indent="-389255" eaLnBrk="0" hangingPunct="0">
              <a:spcBef>
                <a:spcPct val="0"/>
              </a:spcBef>
              <a:buClr>
                <a:srgbClr val="10BC45"/>
              </a:buClr>
              <a:buSzPct val="80000"/>
              <a:buFont typeface="Wingdings" panose="05000000000000000000" pitchFamily="2" charset="2"/>
              <a:buChar char="l"/>
            </a:pPr>
            <a:r>
              <a:rPr lang="en-GB" altLang="zh-CN" b="0"/>
              <a:t>a persistent cough that produces phlegm - due to an increased number and size of goblet cells</a:t>
            </a:r>
            <a:endParaRPr lang="en-GB" altLang="zh-CN" b="0"/>
          </a:p>
        </p:txBody>
      </p:sp>
      <p:sp>
        <p:nvSpPr>
          <p:cNvPr id="990215" name="文本框 990214"/>
          <p:cNvSpPr txBox="1"/>
          <p:nvPr/>
        </p:nvSpPr>
        <p:spPr>
          <a:xfrm>
            <a:off x="560388" y="4541838"/>
            <a:ext cx="8583612" cy="1552575"/>
          </a:xfrm>
          <a:prstGeom prst="rect">
            <a:avLst/>
          </a:prstGeom>
          <a:noFill/>
          <a:ln w="9525">
            <a:noFill/>
          </a:ln>
        </p:spPr>
        <p:txBody>
          <a:bodyPr>
            <a:spAutoFit/>
          </a:bodyPr>
          <a:p>
            <a:pPr marL="389255" indent="-389255" eaLnBrk="0" hangingPunct="0">
              <a:spcBef>
                <a:spcPct val="0"/>
              </a:spcBef>
              <a:buClr>
                <a:srgbClr val="10BC45"/>
              </a:buClr>
              <a:buSzPct val="80000"/>
              <a:buFont typeface="Wingdings" panose="05000000000000000000" pitchFamily="2" charset="2"/>
              <a:buChar char="l"/>
            </a:pPr>
            <a:r>
              <a:rPr lang="en-GB" altLang="zh-CN" b="0"/>
              <a:t>shortness of breath and wheezing - irritants in cigarette smoke cause inflammation in the lining of the bronchioles. Over time this leads to scarring and narrowing of the bronchioles, reducing airflow.</a:t>
            </a:r>
            <a:endParaRPr lang="en-GB" altLang="zh-CN" b="0"/>
          </a:p>
        </p:txBody>
      </p:sp>
      <p:pic>
        <p:nvPicPr>
          <p:cNvPr id="990216" name="图片 990215"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90217" name="图片 990216"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grpSp>
        <p:nvGrpSpPr>
          <p:cNvPr id="990229" name="组合 990228"/>
          <p:cNvGrpSpPr/>
          <p:nvPr/>
        </p:nvGrpSpPr>
        <p:grpSpPr>
          <a:xfrm>
            <a:off x="4635500" y="1577975"/>
            <a:ext cx="1243013" cy="1358900"/>
            <a:chOff x="2948" y="1036"/>
            <a:chExt cx="783" cy="856"/>
          </a:xfrm>
        </p:grpSpPr>
        <p:sp>
          <p:nvSpPr>
            <p:cNvPr id="990223" name="文本框 990222"/>
            <p:cNvSpPr txBox="1"/>
            <p:nvPr/>
          </p:nvSpPr>
          <p:spPr>
            <a:xfrm>
              <a:off x="2948" y="1036"/>
              <a:ext cx="783" cy="518"/>
            </a:xfrm>
            <a:prstGeom prst="rect">
              <a:avLst/>
            </a:prstGeom>
            <a:noFill/>
            <a:ln w="9525">
              <a:noFill/>
            </a:ln>
          </p:spPr>
          <p:txBody>
            <a:bodyPr>
              <a:spAutoFit/>
            </a:bodyPr>
            <a:p>
              <a:r>
                <a:rPr lang="en-GB" altLang="zh-CN">
                  <a:solidFill>
                    <a:srgbClr val="10BC45"/>
                  </a:solidFill>
                </a:rPr>
                <a:t>normal airway</a:t>
              </a:r>
              <a:endParaRPr lang="en-GB" altLang="zh-CN">
                <a:solidFill>
                  <a:srgbClr val="10BC45"/>
                </a:solidFill>
              </a:endParaRPr>
            </a:p>
          </p:txBody>
        </p:sp>
        <p:sp>
          <p:nvSpPr>
            <p:cNvPr id="990225" name="直接连接符 990224"/>
            <p:cNvSpPr/>
            <p:nvPr/>
          </p:nvSpPr>
          <p:spPr>
            <a:xfrm rot="5400000" flipV="1">
              <a:off x="3380" y="1552"/>
              <a:ext cx="291" cy="389"/>
            </a:xfrm>
            <a:prstGeom prst="line">
              <a:avLst/>
            </a:prstGeom>
            <a:ln w="38100" cap="flat" cmpd="sng">
              <a:solidFill>
                <a:schemeClr val="tx1"/>
              </a:solidFill>
              <a:prstDash val="solid"/>
              <a:headEnd type="oval" w="sm" len="sm"/>
              <a:tailEnd type="triangle" w="med" len="med"/>
            </a:ln>
          </p:spPr>
        </p:sp>
      </p:grpSp>
      <p:grpSp>
        <p:nvGrpSpPr>
          <p:cNvPr id="990232" name="组合 990231"/>
          <p:cNvGrpSpPr/>
          <p:nvPr/>
        </p:nvGrpSpPr>
        <p:grpSpPr>
          <a:xfrm>
            <a:off x="6678613" y="1938338"/>
            <a:ext cx="1708150" cy="2525712"/>
            <a:chOff x="4235" y="1263"/>
            <a:chExt cx="1076" cy="1591"/>
          </a:xfrm>
        </p:grpSpPr>
        <p:sp>
          <p:nvSpPr>
            <p:cNvPr id="990222" name="文本框 990221"/>
            <p:cNvSpPr txBox="1"/>
            <p:nvPr/>
          </p:nvSpPr>
          <p:spPr>
            <a:xfrm>
              <a:off x="4235" y="2336"/>
              <a:ext cx="1076" cy="518"/>
            </a:xfrm>
            <a:prstGeom prst="rect">
              <a:avLst/>
            </a:prstGeom>
            <a:noFill/>
            <a:ln w="9525">
              <a:noFill/>
            </a:ln>
          </p:spPr>
          <p:txBody>
            <a:bodyPr wrap="none" anchor="t" anchorCtr="0">
              <a:spAutoFit/>
            </a:bodyPr>
            <a:p>
              <a:r>
                <a:rPr lang="en-GB" altLang="zh-CN" dirty="0" err="1">
                  <a:solidFill>
                    <a:srgbClr val="10BC45"/>
                  </a:solidFill>
                </a:rPr>
                <a:t>inflammed</a:t>
              </a:r>
              <a:br>
                <a:rPr lang="en-GB" altLang="zh-CN">
                  <a:solidFill>
                    <a:srgbClr val="10BC45"/>
                  </a:solidFill>
                </a:rPr>
              </a:br>
              <a:r>
                <a:rPr lang="en-GB" altLang="zh-CN">
                  <a:solidFill>
                    <a:srgbClr val="10BC45"/>
                  </a:solidFill>
                </a:rPr>
                <a:t>airway</a:t>
              </a:r>
              <a:endParaRPr lang="en-GB" altLang="zh-CN">
                <a:solidFill>
                  <a:srgbClr val="10BC45"/>
                </a:solidFill>
              </a:endParaRPr>
            </a:p>
          </p:txBody>
        </p:sp>
        <p:sp>
          <p:nvSpPr>
            <p:cNvPr id="990226" name="直接连接符 990225"/>
            <p:cNvSpPr/>
            <p:nvPr/>
          </p:nvSpPr>
          <p:spPr>
            <a:xfrm rot="5400000" flipH="1">
              <a:off x="3952" y="1694"/>
              <a:ext cx="1036" cy="173"/>
            </a:xfrm>
            <a:prstGeom prst="line">
              <a:avLst/>
            </a:prstGeom>
            <a:ln w="38100" cap="flat" cmpd="sng">
              <a:solidFill>
                <a:schemeClr val="tx1"/>
              </a:solidFill>
              <a:prstDash val="solid"/>
              <a:headEnd type="oval" w="sm" len="sm"/>
              <a:tailEnd type="triangle" w="med" len="med"/>
            </a:ln>
          </p:spPr>
        </p:sp>
      </p:grpSp>
      <p:grpSp>
        <p:nvGrpSpPr>
          <p:cNvPr id="990231" name="组合 990230"/>
          <p:cNvGrpSpPr/>
          <p:nvPr/>
        </p:nvGrpSpPr>
        <p:grpSpPr>
          <a:xfrm>
            <a:off x="7505700" y="1868488"/>
            <a:ext cx="1422400" cy="1662112"/>
            <a:chOff x="4756" y="1219"/>
            <a:chExt cx="896" cy="1047"/>
          </a:xfrm>
        </p:grpSpPr>
        <p:sp>
          <p:nvSpPr>
            <p:cNvPr id="990221" name="文本框 990220"/>
            <p:cNvSpPr txBox="1"/>
            <p:nvPr/>
          </p:nvSpPr>
          <p:spPr>
            <a:xfrm>
              <a:off x="4917" y="1978"/>
              <a:ext cx="735" cy="288"/>
            </a:xfrm>
            <a:prstGeom prst="rect">
              <a:avLst/>
            </a:prstGeom>
            <a:noFill/>
            <a:ln w="9525">
              <a:noFill/>
            </a:ln>
          </p:spPr>
          <p:txBody>
            <a:bodyPr wrap="none" anchor="t" anchorCtr="0">
              <a:spAutoFit/>
            </a:bodyPr>
            <a:p>
              <a:r>
                <a:rPr lang="en-GB" altLang="zh-CN">
                  <a:solidFill>
                    <a:srgbClr val="10BC45"/>
                  </a:solidFill>
                </a:rPr>
                <a:t>mucus</a:t>
              </a:r>
              <a:endParaRPr lang="en-GB" altLang="zh-CN">
                <a:solidFill>
                  <a:srgbClr val="10BC45"/>
                </a:solidFill>
              </a:endParaRPr>
            </a:p>
          </p:txBody>
        </p:sp>
        <p:sp>
          <p:nvSpPr>
            <p:cNvPr id="990227" name="直接连接符 990226"/>
            <p:cNvSpPr/>
            <p:nvPr/>
          </p:nvSpPr>
          <p:spPr>
            <a:xfrm rot="5400000" flipH="1">
              <a:off x="4668" y="1307"/>
              <a:ext cx="772" cy="596"/>
            </a:xfrm>
            <a:prstGeom prst="line">
              <a:avLst/>
            </a:prstGeom>
            <a:ln w="38100" cap="flat" cmpd="sng">
              <a:solidFill>
                <a:schemeClr val="tx1"/>
              </a:solidFill>
              <a:prstDash val="solid"/>
              <a:headEnd type="oval" w="sm" len="sm"/>
              <a:tailEnd type="triangle" w="med" len="med"/>
            </a:ln>
          </p:spPr>
        </p:sp>
      </p:grpSp>
      <p:grpSp>
        <p:nvGrpSpPr>
          <p:cNvPr id="990230" name="组合 990229"/>
          <p:cNvGrpSpPr/>
          <p:nvPr/>
        </p:nvGrpSpPr>
        <p:grpSpPr>
          <a:xfrm>
            <a:off x="6208713" y="889000"/>
            <a:ext cx="2274887" cy="457200"/>
            <a:chOff x="3939" y="602"/>
            <a:chExt cx="1433" cy="288"/>
          </a:xfrm>
        </p:grpSpPr>
        <p:sp>
          <p:nvSpPr>
            <p:cNvPr id="990224" name="文本框 990223"/>
            <p:cNvSpPr txBox="1"/>
            <p:nvPr/>
          </p:nvSpPr>
          <p:spPr>
            <a:xfrm>
              <a:off x="4553" y="602"/>
              <a:ext cx="819" cy="288"/>
            </a:xfrm>
            <a:prstGeom prst="rect">
              <a:avLst/>
            </a:prstGeom>
            <a:noFill/>
            <a:ln w="9525">
              <a:noFill/>
            </a:ln>
          </p:spPr>
          <p:txBody>
            <a:bodyPr wrap="none" anchor="t" anchorCtr="0">
              <a:spAutoFit/>
            </a:bodyPr>
            <a:p>
              <a:r>
                <a:rPr lang="en-GB" altLang="zh-CN">
                  <a:solidFill>
                    <a:srgbClr val="10BC45"/>
                  </a:solidFill>
                </a:rPr>
                <a:t>bronchi</a:t>
              </a:r>
              <a:endParaRPr lang="en-GB" altLang="zh-CN">
                <a:solidFill>
                  <a:srgbClr val="10BC45"/>
                </a:solidFill>
              </a:endParaRPr>
            </a:p>
          </p:txBody>
        </p:sp>
        <p:sp>
          <p:nvSpPr>
            <p:cNvPr id="990228" name="直接连接符 990227"/>
            <p:cNvSpPr/>
            <p:nvPr/>
          </p:nvSpPr>
          <p:spPr>
            <a:xfrm rot="-5400000" flipH="1" flipV="1">
              <a:off x="4158" y="532"/>
              <a:ext cx="130" cy="569"/>
            </a:xfrm>
            <a:prstGeom prst="line">
              <a:avLst/>
            </a:prstGeom>
            <a:ln w="38100" cap="flat" cmpd="sng">
              <a:solidFill>
                <a:schemeClr val="tx1"/>
              </a:solidFill>
              <a:prstDash val="solid"/>
              <a:headEnd type="oval" w="sm" len="sm"/>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0213"/>
                                        </p:tgtEl>
                                        <p:attrNameLst>
                                          <p:attrName>style.visibility</p:attrName>
                                        </p:attrNameLst>
                                      </p:cBhvr>
                                      <p:to>
                                        <p:strVal val="visible"/>
                                      </p:to>
                                    </p:set>
                                    <p:animEffect transition="in" filter="dissolve">
                                      <p:cBhvr>
                                        <p:cTn id="7" dur="500"/>
                                        <p:tgtEl>
                                          <p:spTgt spid="9902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90215"/>
                                        </p:tgtEl>
                                        <p:attrNameLst>
                                          <p:attrName>style.visibility</p:attrName>
                                        </p:attrNameLst>
                                      </p:cBhvr>
                                      <p:to>
                                        <p:strVal val="visible"/>
                                      </p:to>
                                    </p:set>
                                    <p:animEffect transition="in" filter="dissolve">
                                      <p:cBhvr>
                                        <p:cTn id="12" dur="500"/>
                                        <p:tgtEl>
                                          <p:spTgt spid="990215"/>
                                        </p:tgtEl>
                                      </p:cBhvr>
                                    </p:animEffect>
                                  </p:childTnLst>
                                </p:cTn>
                              </p:par>
                              <p:par>
                                <p:cTn id="13" presetID="1" presetClass="entr" presetSubtype="0" fill="hold" nodeType="withEffect">
                                  <p:stCondLst>
                                    <p:cond delay="0"/>
                                  </p:stCondLst>
                                  <p:childTnLst>
                                    <p:set>
                                      <p:cBhvr>
                                        <p:cTn id="14" dur="1" fill="hold">
                                          <p:stCondLst>
                                            <p:cond delay="0"/>
                                          </p:stCondLst>
                                        </p:cTn>
                                        <p:tgtEl>
                                          <p:spTgt spid="990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3" grpId="0"/>
      <p:bldP spid="9902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92271" name="图片 992270" descr="emphysema"/>
          <p:cNvPicPr>
            <a:picLocks noChangeAspect="1"/>
          </p:cNvPicPr>
          <p:nvPr/>
        </p:nvPicPr>
        <p:blipFill>
          <a:blip r:embed="rId1"/>
          <a:stretch>
            <a:fillRect/>
          </a:stretch>
        </p:blipFill>
        <p:spPr>
          <a:xfrm>
            <a:off x="4146550" y="2836863"/>
            <a:ext cx="4762500" cy="3190875"/>
          </a:xfrm>
          <a:prstGeom prst="rect">
            <a:avLst/>
          </a:prstGeom>
          <a:noFill/>
          <a:ln w="9525">
            <a:noFill/>
          </a:ln>
        </p:spPr>
      </p:pic>
      <p:sp>
        <p:nvSpPr>
          <p:cNvPr id="992258" name="标题 992257"/>
          <p:cNvSpPr>
            <a:spLocks noGrp="1"/>
          </p:cNvSpPr>
          <p:nvPr>
            <p:ph type="title"/>
          </p:nvPr>
        </p:nvSpPr>
        <p:spPr/>
        <p:txBody>
          <a:bodyPr anchor="ctr" anchorCtr="0"/>
          <a:p>
            <a:r>
              <a:rPr lang="en-GB" altLang="zh-CN"/>
              <a:t>COPD: emphysema</a:t>
            </a:r>
            <a:endParaRPr lang="en-GB" altLang="zh-CN"/>
          </a:p>
        </p:txBody>
      </p:sp>
      <p:sp>
        <p:nvSpPr>
          <p:cNvPr id="992259" name="文本框 992258"/>
          <p:cNvSpPr txBox="1"/>
          <p:nvPr/>
        </p:nvSpPr>
        <p:spPr>
          <a:xfrm>
            <a:off x="563563" y="784225"/>
            <a:ext cx="8580437" cy="822325"/>
          </a:xfrm>
          <a:prstGeom prst="rect">
            <a:avLst/>
          </a:prstGeom>
          <a:noFill/>
          <a:ln w="9525">
            <a:noFill/>
          </a:ln>
        </p:spPr>
        <p:txBody>
          <a:bodyPr>
            <a:spAutoFit/>
          </a:bodyPr>
          <a:p>
            <a:r>
              <a:rPr lang="en-GB" altLang="zh-CN">
                <a:solidFill>
                  <a:srgbClr val="10BC45"/>
                </a:solidFill>
              </a:rPr>
              <a:t>Emphysema</a:t>
            </a:r>
            <a:r>
              <a:rPr lang="en-GB" altLang="zh-CN" b="0"/>
              <a:t> is a gradual breakdown of alveolar walls and damage to terminal bronchioles and alveolar capillaries.</a:t>
            </a:r>
            <a:endParaRPr lang="en-GB" altLang="zh-CN" b="0"/>
          </a:p>
        </p:txBody>
      </p:sp>
      <p:sp>
        <p:nvSpPr>
          <p:cNvPr id="992261" name="文本框 992260"/>
          <p:cNvSpPr txBox="1"/>
          <p:nvPr/>
        </p:nvSpPr>
        <p:spPr>
          <a:xfrm>
            <a:off x="560388" y="1895475"/>
            <a:ext cx="8118475" cy="822325"/>
          </a:xfrm>
          <a:prstGeom prst="rect">
            <a:avLst/>
          </a:prstGeom>
          <a:noFill/>
          <a:ln w="9525">
            <a:noFill/>
          </a:ln>
        </p:spPr>
        <p:txBody>
          <a:bodyPr>
            <a:spAutoFit/>
          </a:bodyPr>
          <a:p>
            <a:pPr eaLnBrk="0" hangingPunct="0">
              <a:spcBef>
                <a:spcPct val="0"/>
              </a:spcBef>
            </a:pPr>
            <a:r>
              <a:rPr lang="en-GB" altLang="zh-CN" b="0"/>
              <a:t>This reduces the efficiency of gas exchange, causing chronic breathlessness and hyperventilation.</a:t>
            </a:r>
            <a:endParaRPr lang="en-GB" altLang="zh-CN" b="0"/>
          </a:p>
        </p:txBody>
      </p:sp>
      <p:sp>
        <p:nvSpPr>
          <p:cNvPr id="992265" name="文本框 992264"/>
          <p:cNvSpPr txBox="1"/>
          <p:nvPr/>
        </p:nvSpPr>
        <p:spPr>
          <a:xfrm>
            <a:off x="560388" y="3008313"/>
            <a:ext cx="3300412" cy="3013075"/>
          </a:xfrm>
          <a:prstGeom prst="rect">
            <a:avLst/>
          </a:prstGeom>
          <a:noFill/>
          <a:ln w="9525">
            <a:noFill/>
          </a:ln>
        </p:spPr>
        <p:txBody>
          <a:bodyPr>
            <a:spAutoFit/>
          </a:bodyPr>
          <a:p>
            <a:pPr eaLnBrk="0" hangingPunct="0">
              <a:spcBef>
                <a:spcPct val="0"/>
              </a:spcBef>
            </a:pPr>
            <a:r>
              <a:rPr lang="en-GB" altLang="zh-CN" b="0"/>
              <a:t>Using this photo of healthy lung tissue (</a:t>
            </a:r>
            <a:r>
              <a:rPr lang="en-GB" altLang="zh-CN" b="0" i="1"/>
              <a:t>left</a:t>
            </a:r>
            <a:r>
              <a:rPr lang="en-GB" altLang="zh-CN" b="0"/>
              <a:t>) and emphysema lung tissue (</a:t>
            </a:r>
            <a:r>
              <a:rPr lang="en-GB" altLang="zh-CN" b="0" i="1"/>
              <a:t>right</a:t>
            </a:r>
            <a:r>
              <a:rPr lang="en-GB" altLang="zh-CN" b="0"/>
              <a:t>), can you explain why gas exchange is less efficient in emphysema?</a:t>
            </a:r>
            <a:endParaRPr lang="en-GB" altLang="zh-CN" b="0"/>
          </a:p>
        </p:txBody>
      </p:sp>
      <p:pic>
        <p:nvPicPr>
          <p:cNvPr id="992266" name="图片 992265"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92267" name="图片 992266"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2261"/>
                                        </p:tgtEl>
                                        <p:attrNameLst>
                                          <p:attrName>style.visibility</p:attrName>
                                        </p:attrNameLst>
                                      </p:cBhvr>
                                      <p:to>
                                        <p:strVal val="visible"/>
                                      </p:to>
                                    </p:set>
                                    <p:animEffect transition="in" filter="dissolve">
                                      <p:cBhvr>
                                        <p:cTn id="7" dur="500"/>
                                        <p:tgtEl>
                                          <p:spTgt spid="9922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92265"/>
                                        </p:tgtEl>
                                        <p:attrNameLst>
                                          <p:attrName>style.visibility</p:attrName>
                                        </p:attrNameLst>
                                      </p:cBhvr>
                                      <p:to>
                                        <p:strVal val="visible"/>
                                      </p:to>
                                    </p:set>
                                    <p:animEffect transition="in" filter="dissolve">
                                      <p:cBhvr>
                                        <p:cTn id="12" dur="500"/>
                                        <p:tgtEl>
                                          <p:spTgt spid="99226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92271"/>
                                        </p:tgtEl>
                                        <p:attrNameLst>
                                          <p:attrName>style.visibility</p:attrName>
                                        </p:attrNameLst>
                                      </p:cBhvr>
                                      <p:to>
                                        <p:strVal val="visible"/>
                                      </p:to>
                                    </p:set>
                                    <p:animEffect transition="in" filter="wipe(left)">
                                      <p:cBhvr>
                                        <p:cTn id="16" dur="500"/>
                                        <p:tgtEl>
                                          <p:spTgt spid="992271"/>
                                        </p:tgtEl>
                                      </p:cBhvr>
                                    </p:animEffect>
                                  </p:childTnLst>
                                </p:cTn>
                              </p:par>
                              <p:par>
                                <p:cTn id="17" presetID="1" presetClass="entr" presetSubtype="0" fill="hold" nodeType="withEffect">
                                  <p:stCondLst>
                                    <p:cond delay="0"/>
                                  </p:stCondLst>
                                  <p:childTnLst>
                                    <p:set>
                                      <p:cBhvr>
                                        <p:cTn id="18" dur="1" fill="hold">
                                          <p:stCondLst>
                                            <p:cond delay="0"/>
                                          </p:stCondLst>
                                        </p:cTn>
                                        <p:tgtEl>
                                          <p:spTgt spid="992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1" grpId="0"/>
      <p:bldP spid="99226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1945" name="图片 1191944" descr="spirometry"/>
          <p:cNvPicPr>
            <a:picLocks noChangeAspect="1"/>
          </p:cNvPicPr>
          <p:nvPr/>
        </p:nvPicPr>
        <p:blipFill>
          <a:blip r:embed="rId1"/>
          <a:stretch>
            <a:fillRect/>
          </a:stretch>
        </p:blipFill>
        <p:spPr>
          <a:xfrm>
            <a:off x="4732338" y="2027238"/>
            <a:ext cx="4048125" cy="4048125"/>
          </a:xfrm>
          <a:prstGeom prst="rect">
            <a:avLst/>
          </a:prstGeom>
          <a:noFill/>
          <a:ln w="9525">
            <a:noFill/>
          </a:ln>
        </p:spPr>
      </p:pic>
      <p:sp>
        <p:nvSpPr>
          <p:cNvPr id="1191938" name="标题 1191937"/>
          <p:cNvSpPr>
            <a:spLocks noGrp="1"/>
          </p:cNvSpPr>
          <p:nvPr>
            <p:ph type="title"/>
          </p:nvPr>
        </p:nvSpPr>
        <p:spPr/>
        <p:txBody>
          <a:bodyPr anchor="ctr" anchorCtr="0"/>
          <a:p>
            <a:r>
              <a:rPr lang="en-US" altLang="zh-CN"/>
              <a:t>Diagnosing COPD</a:t>
            </a:r>
            <a:endParaRPr lang="en-US" altLang="zh-CN"/>
          </a:p>
        </p:txBody>
      </p:sp>
      <p:sp>
        <p:nvSpPr>
          <p:cNvPr id="1191939" name="文本框 1191938"/>
          <p:cNvSpPr txBox="1"/>
          <p:nvPr/>
        </p:nvSpPr>
        <p:spPr>
          <a:xfrm>
            <a:off x="563563" y="784225"/>
            <a:ext cx="8304212" cy="1187450"/>
          </a:xfrm>
          <a:prstGeom prst="rect">
            <a:avLst/>
          </a:prstGeom>
          <a:noFill/>
          <a:ln w="9525">
            <a:noFill/>
          </a:ln>
        </p:spPr>
        <p:txBody>
          <a:bodyPr>
            <a:spAutoFit/>
          </a:bodyPr>
          <a:p>
            <a:r>
              <a:rPr lang="en-GB" altLang="zh-CN" b="0"/>
              <a:t>There is no one single test for COPD. Diagnosis depends on taking into account a patient’s risk factors (e.g. whether they smoke, their age), their symptoms and clinical tests.</a:t>
            </a:r>
            <a:endParaRPr lang="en-GB" altLang="zh-CN" sz="1300" b="0">
              <a:solidFill>
                <a:srgbClr val="000000"/>
              </a:solidFill>
              <a:latin typeface="Lucida Grande" charset="0"/>
            </a:endParaRPr>
          </a:p>
        </p:txBody>
      </p:sp>
      <p:sp>
        <p:nvSpPr>
          <p:cNvPr id="1191946" name="文本框 1191945"/>
          <p:cNvSpPr txBox="1"/>
          <p:nvPr/>
        </p:nvSpPr>
        <p:spPr>
          <a:xfrm>
            <a:off x="563563" y="2498725"/>
            <a:ext cx="3935412" cy="3378200"/>
          </a:xfrm>
          <a:prstGeom prst="rect">
            <a:avLst/>
          </a:prstGeom>
          <a:noFill/>
          <a:ln w="9525">
            <a:noFill/>
          </a:ln>
        </p:spPr>
        <p:txBody>
          <a:bodyPr>
            <a:spAutoFit/>
          </a:bodyPr>
          <a:p>
            <a:r>
              <a:rPr lang="en-GB" altLang="zh-CN" b="0"/>
              <a:t>Testing the patient’s lung function using </a:t>
            </a:r>
            <a:r>
              <a:rPr lang="en-GB" altLang="zh-CN">
                <a:solidFill>
                  <a:srgbClr val="10BC45"/>
                </a:solidFill>
              </a:rPr>
              <a:t>spirometry</a:t>
            </a:r>
            <a:r>
              <a:rPr lang="en-GB" altLang="zh-CN" b="0"/>
              <a:t> is essential. It can determine whether there is airway obstruction and can help exclude the possibility of other respiratory diseases, such as asthma or lung cancer.</a:t>
            </a:r>
            <a:endParaRPr lang="en-GB" altLang="zh-CN" sz="1300" b="0">
              <a:solidFill>
                <a:srgbClr val="000000"/>
              </a:solidFill>
              <a:latin typeface="Lucida Grande" charset="0"/>
            </a:endParaRPr>
          </a:p>
        </p:txBody>
      </p:sp>
      <p:pic>
        <p:nvPicPr>
          <p:cNvPr id="1191947" name="图片 119194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1946"/>
                                        </p:tgtEl>
                                        <p:attrNameLst>
                                          <p:attrName>style.visibility</p:attrName>
                                        </p:attrNameLst>
                                      </p:cBhvr>
                                      <p:to>
                                        <p:strVal val="visible"/>
                                      </p:to>
                                    </p:set>
                                    <p:animEffect transition="in" filter="dissolve">
                                      <p:cBhvr>
                                        <p:cTn id="7" dur="500"/>
                                        <p:tgtEl>
                                          <p:spTgt spid="1191946"/>
                                        </p:tgtEl>
                                      </p:cBhvr>
                                    </p:animEffect>
                                  </p:childTnLst>
                                </p:cTn>
                              </p:par>
                              <p:par>
                                <p:cTn id="8" presetID="1" presetClass="entr" presetSubtype="0" fill="hold" nodeType="withEffect">
                                  <p:stCondLst>
                                    <p:cond delay="0"/>
                                  </p:stCondLst>
                                  <p:childTnLst>
                                    <p:set>
                                      <p:cBhvr>
                                        <p:cTn id="9" dur="1" fill="hold">
                                          <p:stCondLst>
                                            <p:cond delay="0"/>
                                          </p:stCondLst>
                                        </p:cTn>
                                        <p:tgtEl>
                                          <p:spTgt spid="1191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94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93986" name="标题 1193985"/>
          <p:cNvSpPr>
            <a:spLocks noGrp="1"/>
          </p:cNvSpPr>
          <p:nvPr>
            <p:ph type="title"/>
          </p:nvPr>
        </p:nvSpPr>
        <p:spPr/>
        <p:txBody>
          <a:bodyPr anchor="ctr" anchorCtr="0"/>
          <a:p>
            <a:r>
              <a:rPr lang="en-US" altLang="zh-CN"/>
              <a:t>Determining lung function</a:t>
            </a:r>
            <a:endParaRPr lang="en-US" altLang="zh-CN"/>
          </a:p>
        </p:txBody>
      </p:sp>
      <p:pic>
        <p:nvPicPr>
          <p:cNvPr id="1193990" name="图片 119398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193991" name="图片 1193990"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193992" name="图片 1193991"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7169" name="图片 7168" descr="ppt/media/image46.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82734" name="图片 1182733" descr="oxygen_therapy"/>
          <p:cNvPicPr>
            <a:picLocks noChangeAspect="1"/>
          </p:cNvPicPr>
          <p:nvPr/>
        </p:nvPicPr>
        <p:blipFill>
          <a:blip r:embed="rId1"/>
          <a:stretch>
            <a:fillRect/>
          </a:stretch>
        </p:blipFill>
        <p:spPr>
          <a:xfrm>
            <a:off x="4092575" y="3438525"/>
            <a:ext cx="4286250" cy="3028950"/>
          </a:xfrm>
          <a:prstGeom prst="rect">
            <a:avLst/>
          </a:prstGeom>
          <a:noFill/>
          <a:ln w="9525">
            <a:noFill/>
          </a:ln>
        </p:spPr>
      </p:pic>
      <p:sp>
        <p:nvSpPr>
          <p:cNvPr id="1182722" name="标题 1182721"/>
          <p:cNvSpPr>
            <a:spLocks noGrp="1"/>
          </p:cNvSpPr>
          <p:nvPr>
            <p:ph type="title"/>
          </p:nvPr>
        </p:nvSpPr>
        <p:spPr/>
        <p:txBody>
          <a:bodyPr anchor="ctr" anchorCtr="0"/>
          <a:p>
            <a:r>
              <a:rPr lang="en-US" altLang="zh-CN"/>
              <a:t>Treating COPD</a:t>
            </a:r>
            <a:endParaRPr lang="en-US" altLang="zh-CN"/>
          </a:p>
        </p:txBody>
      </p:sp>
      <p:sp>
        <p:nvSpPr>
          <p:cNvPr id="1182723" name="文本框 1182722"/>
          <p:cNvSpPr txBox="1"/>
          <p:nvPr/>
        </p:nvSpPr>
        <p:spPr>
          <a:xfrm>
            <a:off x="560388" y="784225"/>
            <a:ext cx="8139112" cy="822325"/>
          </a:xfrm>
          <a:prstGeom prst="rect">
            <a:avLst/>
          </a:prstGeom>
          <a:noFill/>
          <a:ln w="9525">
            <a:noFill/>
          </a:ln>
        </p:spPr>
        <p:txBody>
          <a:bodyPr>
            <a:spAutoFit/>
          </a:bodyPr>
          <a:p>
            <a:r>
              <a:rPr lang="en-GB" altLang="zh-CN" b="0"/>
              <a:t>Stopping smoking is the single most important step in slowing the decline in lung function in people with COPD.</a:t>
            </a:r>
            <a:endParaRPr lang="en-GB" altLang="zh-CN" b="0"/>
          </a:p>
        </p:txBody>
      </p:sp>
      <p:sp>
        <p:nvSpPr>
          <p:cNvPr id="1182724" name="文本框 1182723"/>
          <p:cNvSpPr txBox="1"/>
          <p:nvPr/>
        </p:nvSpPr>
        <p:spPr>
          <a:xfrm>
            <a:off x="560388" y="1838325"/>
            <a:ext cx="8253412" cy="1552575"/>
          </a:xfrm>
          <a:prstGeom prst="rect">
            <a:avLst/>
          </a:prstGeom>
          <a:noFill/>
          <a:ln w="9525">
            <a:noFill/>
          </a:ln>
        </p:spPr>
        <p:txBody>
          <a:bodyPr>
            <a:spAutoFit/>
          </a:bodyPr>
          <a:p>
            <a:r>
              <a:rPr lang="en-GB" altLang="zh-CN" b="0"/>
              <a:t>Medicines commonly prescribed to treat COPD include </a:t>
            </a:r>
            <a:r>
              <a:rPr lang="en-GB" altLang="zh-CN">
                <a:solidFill>
                  <a:srgbClr val="10BC45"/>
                </a:solidFill>
              </a:rPr>
              <a:t>bronchodilators</a:t>
            </a:r>
            <a:r>
              <a:rPr lang="en-GB" altLang="zh-CN" b="0"/>
              <a:t>, which widen the airways by relaxing smooth muscles, and </a:t>
            </a:r>
            <a:r>
              <a:rPr lang="en-GB" altLang="zh-CN">
                <a:solidFill>
                  <a:srgbClr val="10BC45"/>
                </a:solidFill>
              </a:rPr>
              <a:t>corticosteroids</a:t>
            </a:r>
            <a:r>
              <a:rPr lang="en-GB" altLang="zh-CN" b="0"/>
              <a:t>, which act as anti-inflammatories.</a:t>
            </a:r>
            <a:endParaRPr lang="en-GB" altLang="zh-CN" b="0"/>
          </a:p>
        </p:txBody>
      </p:sp>
      <p:sp>
        <p:nvSpPr>
          <p:cNvPr id="1182728" name="文本框 1182727"/>
          <p:cNvSpPr txBox="1"/>
          <p:nvPr/>
        </p:nvSpPr>
        <p:spPr>
          <a:xfrm>
            <a:off x="560388" y="3536950"/>
            <a:ext cx="3308350" cy="1917700"/>
          </a:xfrm>
          <a:prstGeom prst="rect">
            <a:avLst/>
          </a:prstGeom>
          <a:noFill/>
          <a:ln w="9525">
            <a:noFill/>
          </a:ln>
        </p:spPr>
        <p:txBody>
          <a:bodyPr>
            <a:spAutoFit/>
          </a:bodyPr>
          <a:p>
            <a:r>
              <a:rPr lang="en-US" altLang="zh-CN" b="0"/>
              <a:t>Oxygen therapy, especially for people with emphysema, may be required for most of each day.</a:t>
            </a:r>
            <a:endParaRPr lang="en-US" altLang="zh-CN" b="0"/>
          </a:p>
        </p:txBody>
      </p:sp>
      <p:pic>
        <p:nvPicPr>
          <p:cNvPr id="1182729" name="图片 1182728"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182730" name="图片 1182729"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2724"/>
                                        </p:tgtEl>
                                        <p:attrNameLst>
                                          <p:attrName>style.visibility</p:attrName>
                                        </p:attrNameLst>
                                      </p:cBhvr>
                                      <p:to>
                                        <p:strVal val="visible"/>
                                      </p:to>
                                    </p:set>
                                    <p:animEffect transition="in" filter="dissolve">
                                      <p:cBhvr>
                                        <p:cTn id="7" dur="500"/>
                                        <p:tgtEl>
                                          <p:spTgt spid="11827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2728"/>
                                        </p:tgtEl>
                                        <p:attrNameLst>
                                          <p:attrName>style.visibility</p:attrName>
                                        </p:attrNameLst>
                                      </p:cBhvr>
                                      <p:to>
                                        <p:strVal val="visible"/>
                                      </p:to>
                                    </p:set>
                                    <p:animEffect transition="in" filter="dissolve">
                                      <p:cBhvr>
                                        <p:cTn id="12" dur="500"/>
                                        <p:tgtEl>
                                          <p:spTgt spid="118272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82734"/>
                                        </p:tgtEl>
                                        <p:attrNameLst>
                                          <p:attrName>style.visibility</p:attrName>
                                        </p:attrNameLst>
                                      </p:cBhvr>
                                      <p:to>
                                        <p:strVal val="visible"/>
                                      </p:to>
                                    </p:set>
                                    <p:animEffect transition="in" filter="wipe(left)">
                                      <p:cBhvr>
                                        <p:cTn id="16" dur="500"/>
                                        <p:tgtEl>
                                          <p:spTgt spid="1182734"/>
                                        </p:tgtEl>
                                      </p:cBhvr>
                                    </p:animEffect>
                                  </p:childTnLst>
                                </p:cTn>
                              </p:par>
                              <p:par>
                                <p:cTn id="17" presetID="1" presetClass="entr" presetSubtype="0" fill="hold" nodeType="withEffect">
                                  <p:stCondLst>
                                    <p:cond delay="0"/>
                                  </p:stCondLst>
                                  <p:childTnLst>
                                    <p:set>
                                      <p:cBhvr>
                                        <p:cTn id="18" dur="1" fill="hold">
                                          <p:stCondLst>
                                            <p:cond delay="0"/>
                                          </p:stCondLst>
                                        </p:cTn>
                                        <p:tgtEl>
                                          <p:spTgt spid="1182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4" grpId="0"/>
      <p:bldP spid="11827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6034" name="标题 1196033"/>
          <p:cNvSpPr>
            <a:spLocks noGrp="1"/>
          </p:cNvSpPr>
          <p:nvPr>
            <p:ph type="title"/>
          </p:nvPr>
        </p:nvSpPr>
        <p:spPr/>
        <p:txBody>
          <a:bodyPr anchor="ctr" anchorCtr="0"/>
          <a:p>
            <a:r>
              <a:rPr lang="en-US" altLang="zh-CN"/>
              <a:t>What is asthma?</a:t>
            </a:r>
            <a:endParaRPr lang="en-US" altLang="zh-CN"/>
          </a:p>
        </p:txBody>
      </p:sp>
      <p:sp>
        <p:nvSpPr>
          <p:cNvPr id="1196035" name="文本框 1196034"/>
          <p:cNvSpPr txBox="1"/>
          <p:nvPr/>
        </p:nvSpPr>
        <p:spPr>
          <a:xfrm>
            <a:off x="560388" y="784225"/>
            <a:ext cx="8139112" cy="822325"/>
          </a:xfrm>
          <a:prstGeom prst="rect">
            <a:avLst/>
          </a:prstGeom>
          <a:noFill/>
          <a:ln w="9525">
            <a:noFill/>
          </a:ln>
        </p:spPr>
        <p:txBody>
          <a:bodyPr>
            <a:spAutoFit/>
          </a:bodyPr>
          <a:p>
            <a:r>
              <a:rPr lang="en-GB" altLang="zh-CN">
                <a:solidFill>
                  <a:srgbClr val="10BC45"/>
                </a:solidFill>
              </a:rPr>
              <a:t>Asthma</a:t>
            </a:r>
            <a:r>
              <a:rPr lang="en-GB" altLang="zh-CN" b="0"/>
              <a:t> is a chronic condition in which the airways occasionally narrow and become inflamed, limiting airflow.</a:t>
            </a:r>
            <a:endParaRPr lang="en-GB" altLang="zh-CN" b="0"/>
          </a:p>
        </p:txBody>
      </p:sp>
      <p:sp>
        <p:nvSpPr>
          <p:cNvPr id="1196037" name="文本框 1196036"/>
          <p:cNvSpPr txBox="1"/>
          <p:nvPr/>
        </p:nvSpPr>
        <p:spPr>
          <a:xfrm>
            <a:off x="560388" y="1828800"/>
            <a:ext cx="3800475" cy="1552575"/>
          </a:xfrm>
          <a:prstGeom prst="rect">
            <a:avLst/>
          </a:prstGeom>
          <a:noFill/>
          <a:ln w="9525">
            <a:noFill/>
          </a:ln>
        </p:spPr>
        <p:txBody>
          <a:bodyPr>
            <a:spAutoFit/>
          </a:bodyPr>
          <a:p>
            <a:r>
              <a:rPr lang="en-GB" altLang="zh-CN" b="0"/>
              <a:t>Asthma causes difficulty breathing, wheezing and chest tightness, and can be mild or life-threatening.</a:t>
            </a:r>
            <a:endParaRPr lang="en-GB" altLang="zh-CN" b="0"/>
          </a:p>
        </p:txBody>
      </p:sp>
      <p:sp>
        <p:nvSpPr>
          <p:cNvPr id="1196038" name="文本框 1196037"/>
          <p:cNvSpPr txBox="1"/>
          <p:nvPr/>
        </p:nvSpPr>
        <p:spPr>
          <a:xfrm>
            <a:off x="560388" y="5381625"/>
            <a:ext cx="7935912" cy="822325"/>
          </a:xfrm>
          <a:prstGeom prst="rect">
            <a:avLst/>
          </a:prstGeom>
          <a:noFill/>
          <a:ln w="9525">
            <a:noFill/>
          </a:ln>
        </p:spPr>
        <p:txBody>
          <a:bodyPr>
            <a:spAutoFit/>
          </a:bodyPr>
          <a:p>
            <a:r>
              <a:rPr lang="en-GB" altLang="zh-CN" b="0"/>
              <a:t>Treatment is with bronchodilators, corticosteroids, or a combination of the two.</a:t>
            </a:r>
            <a:endParaRPr lang="en-GB" altLang="zh-CN" b="0"/>
          </a:p>
        </p:txBody>
      </p:sp>
      <p:sp>
        <p:nvSpPr>
          <p:cNvPr id="1196039" name="文本框 1196038"/>
          <p:cNvSpPr txBox="1"/>
          <p:nvPr/>
        </p:nvSpPr>
        <p:spPr>
          <a:xfrm>
            <a:off x="560388" y="3605213"/>
            <a:ext cx="4164012" cy="1552575"/>
          </a:xfrm>
          <a:prstGeom prst="rect">
            <a:avLst/>
          </a:prstGeom>
          <a:noFill/>
          <a:ln w="9525">
            <a:noFill/>
          </a:ln>
        </p:spPr>
        <p:txBody>
          <a:bodyPr>
            <a:spAutoFit/>
          </a:bodyPr>
          <a:p>
            <a:r>
              <a:rPr lang="en-GB" altLang="zh-CN" b="0"/>
              <a:t>Asthma is triggered by a range of stimuli, such as allergens, dust, exercise, stress and infections.</a:t>
            </a:r>
            <a:endParaRPr lang="en-GB" altLang="zh-CN" b="0"/>
          </a:p>
        </p:txBody>
      </p:sp>
      <p:pic>
        <p:nvPicPr>
          <p:cNvPr id="1196040" name="图片 1196039"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1196041" name="图片 119604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96043" name="图片 1196042" descr="pollen"/>
          <p:cNvPicPr>
            <a:picLocks noChangeAspect="1"/>
          </p:cNvPicPr>
          <p:nvPr/>
        </p:nvPicPr>
        <p:blipFill>
          <a:blip r:embed="rId3"/>
          <a:stretch>
            <a:fillRect/>
          </a:stretch>
        </p:blipFill>
        <p:spPr>
          <a:xfrm>
            <a:off x="4356100" y="1890713"/>
            <a:ext cx="4381500" cy="3381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6037"/>
                                        </p:tgtEl>
                                        <p:attrNameLst>
                                          <p:attrName>style.visibility</p:attrName>
                                        </p:attrNameLst>
                                      </p:cBhvr>
                                      <p:to>
                                        <p:strVal val="visible"/>
                                      </p:to>
                                    </p:set>
                                    <p:animEffect transition="in" filter="dissolve">
                                      <p:cBhvr>
                                        <p:cTn id="7" dur="500"/>
                                        <p:tgtEl>
                                          <p:spTgt spid="11960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96039"/>
                                        </p:tgtEl>
                                        <p:attrNameLst>
                                          <p:attrName>style.visibility</p:attrName>
                                        </p:attrNameLst>
                                      </p:cBhvr>
                                      <p:to>
                                        <p:strVal val="visible"/>
                                      </p:to>
                                    </p:set>
                                    <p:animEffect transition="in" filter="dissolve">
                                      <p:cBhvr>
                                        <p:cTn id="12" dur="500"/>
                                        <p:tgtEl>
                                          <p:spTgt spid="11960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6038"/>
                                        </p:tgtEl>
                                        <p:attrNameLst>
                                          <p:attrName>style.visibility</p:attrName>
                                        </p:attrNameLst>
                                      </p:cBhvr>
                                      <p:to>
                                        <p:strVal val="visible"/>
                                      </p:to>
                                    </p:set>
                                    <p:animEffect transition="in" filter="dissolve">
                                      <p:cBhvr>
                                        <p:cTn id="17" dur="500"/>
                                        <p:tgtEl>
                                          <p:spTgt spid="1196038"/>
                                        </p:tgtEl>
                                      </p:cBhvr>
                                    </p:animEffect>
                                  </p:childTnLst>
                                </p:cTn>
                              </p:par>
                              <p:par>
                                <p:cTn id="18" presetID="1" presetClass="entr" presetSubtype="0" fill="hold" nodeType="withEffect">
                                  <p:stCondLst>
                                    <p:cond delay="0"/>
                                  </p:stCondLst>
                                  <p:childTnLst>
                                    <p:set>
                                      <p:cBhvr>
                                        <p:cTn id="19" dur="1" fill="hold">
                                          <p:stCondLst>
                                            <p:cond delay="0"/>
                                          </p:stCondLst>
                                        </p:cTn>
                                        <p:tgtEl>
                                          <p:spTgt spid="119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7" grpId="0"/>
      <p:bldP spid="1196038" grpId="0"/>
      <p:bldP spid="119603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94317" name="图片 994316" descr="lung_cancer"/>
          <p:cNvPicPr>
            <a:picLocks noChangeAspect="1"/>
          </p:cNvPicPr>
          <p:nvPr/>
        </p:nvPicPr>
        <p:blipFill>
          <a:blip r:embed="rId1"/>
          <a:stretch>
            <a:fillRect/>
          </a:stretch>
        </p:blipFill>
        <p:spPr>
          <a:xfrm>
            <a:off x="4464050" y="2124075"/>
            <a:ext cx="4381500" cy="3028950"/>
          </a:xfrm>
          <a:prstGeom prst="rect">
            <a:avLst/>
          </a:prstGeom>
          <a:noFill/>
          <a:ln w="9525">
            <a:noFill/>
          </a:ln>
        </p:spPr>
      </p:pic>
      <p:sp>
        <p:nvSpPr>
          <p:cNvPr id="994306" name="标题 994305"/>
          <p:cNvSpPr>
            <a:spLocks noGrp="1"/>
          </p:cNvSpPr>
          <p:nvPr>
            <p:ph type="title"/>
          </p:nvPr>
        </p:nvSpPr>
        <p:spPr/>
        <p:txBody>
          <a:bodyPr anchor="ctr" anchorCtr="0"/>
          <a:p>
            <a:r>
              <a:rPr lang="en-GB" altLang="zh-CN"/>
              <a:t>Lung cancer</a:t>
            </a:r>
            <a:endParaRPr lang="en-GB" altLang="zh-CN"/>
          </a:p>
        </p:txBody>
      </p:sp>
      <p:sp>
        <p:nvSpPr>
          <p:cNvPr id="994307" name="文本框 994306"/>
          <p:cNvSpPr txBox="1"/>
          <p:nvPr/>
        </p:nvSpPr>
        <p:spPr>
          <a:xfrm>
            <a:off x="563563" y="784225"/>
            <a:ext cx="8580437" cy="1187450"/>
          </a:xfrm>
          <a:prstGeom prst="rect">
            <a:avLst/>
          </a:prstGeom>
          <a:noFill/>
          <a:ln w="9525">
            <a:noFill/>
          </a:ln>
        </p:spPr>
        <p:txBody>
          <a:bodyPr>
            <a:spAutoFit/>
          </a:bodyPr>
          <a:p>
            <a:r>
              <a:rPr lang="en-GB" altLang="zh-CN">
                <a:solidFill>
                  <a:srgbClr val="10BC45"/>
                </a:solidFill>
              </a:rPr>
              <a:t>Lung cancer </a:t>
            </a:r>
            <a:r>
              <a:rPr lang="en-GB" altLang="zh-CN" b="0"/>
              <a:t>is the biggest cause of cancer-related deaths in men and second-biggest cause in women. About 90% of cases are caused by smoking.</a:t>
            </a:r>
            <a:endParaRPr lang="en-GB" altLang="zh-CN" b="0"/>
          </a:p>
        </p:txBody>
      </p:sp>
      <p:sp>
        <p:nvSpPr>
          <p:cNvPr id="994308" name="文本框 994307"/>
          <p:cNvSpPr txBox="1"/>
          <p:nvPr/>
        </p:nvSpPr>
        <p:spPr>
          <a:xfrm>
            <a:off x="560388" y="5305425"/>
            <a:ext cx="8583612" cy="822325"/>
          </a:xfrm>
          <a:prstGeom prst="rect">
            <a:avLst/>
          </a:prstGeom>
          <a:noFill/>
          <a:ln w="9525">
            <a:noFill/>
          </a:ln>
        </p:spPr>
        <p:txBody>
          <a:bodyPr>
            <a:spAutoFit/>
          </a:bodyPr>
          <a:p>
            <a:r>
              <a:rPr lang="en-GB" altLang="zh-CN" b="0"/>
              <a:t>Symptoms include shortness of breath, coughing (including coughing up blood) and loss of weight.</a:t>
            </a:r>
            <a:endParaRPr lang="en-GB" altLang="zh-CN" b="0"/>
          </a:p>
        </p:txBody>
      </p:sp>
      <p:sp>
        <p:nvSpPr>
          <p:cNvPr id="994310" name="文本框 994309"/>
          <p:cNvSpPr txBox="1"/>
          <p:nvPr/>
        </p:nvSpPr>
        <p:spPr>
          <a:xfrm>
            <a:off x="563563" y="2343150"/>
            <a:ext cx="3706812" cy="2647950"/>
          </a:xfrm>
          <a:prstGeom prst="rect">
            <a:avLst/>
          </a:prstGeom>
          <a:noFill/>
          <a:ln w="9525">
            <a:noFill/>
          </a:ln>
        </p:spPr>
        <p:txBody>
          <a:bodyPr>
            <a:spAutoFit/>
          </a:bodyPr>
          <a:p>
            <a:r>
              <a:rPr lang="en-GB" altLang="zh-CN" b="0"/>
              <a:t>Most incidences of lung cancer are due to uncontrolled growth of epithelial cells lining the airways. Cancers arising from these cells are called </a:t>
            </a:r>
            <a:r>
              <a:rPr lang="en-GB" altLang="zh-CN">
                <a:solidFill>
                  <a:srgbClr val="10BC45"/>
                </a:solidFill>
              </a:rPr>
              <a:t>carcinomas</a:t>
            </a:r>
            <a:r>
              <a:rPr lang="en-GB" altLang="zh-CN" b="0"/>
              <a:t>.</a:t>
            </a:r>
            <a:endParaRPr lang="en-GB" altLang="zh-CN" b="0"/>
          </a:p>
        </p:txBody>
      </p:sp>
      <p:pic>
        <p:nvPicPr>
          <p:cNvPr id="994313" name="图片 994312"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94314" name="图片 994313"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4310"/>
                                        </p:tgtEl>
                                        <p:attrNameLst>
                                          <p:attrName>style.visibility</p:attrName>
                                        </p:attrNameLst>
                                      </p:cBhvr>
                                      <p:to>
                                        <p:strVal val="visible"/>
                                      </p:to>
                                    </p:set>
                                    <p:animEffect transition="in" filter="dissolve">
                                      <p:cBhvr>
                                        <p:cTn id="7" dur="500"/>
                                        <p:tgtEl>
                                          <p:spTgt spid="9943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4317"/>
                                        </p:tgtEl>
                                        <p:attrNameLst>
                                          <p:attrName>style.visibility</p:attrName>
                                        </p:attrNameLst>
                                      </p:cBhvr>
                                      <p:to>
                                        <p:strVal val="visible"/>
                                      </p:to>
                                    </p:set>
                                    <p:animEffect transition="in" filter="wipe(left)">
                                      <p:cBhvr>
                                        <p:cTn id="11" dur="500"/>
                                        <p:tgtEl>
                                          <p:spTgt spid="99431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94308"/>
                                        </p:tgtEl>
                                        <p:attrNameLst>
                                          <p:attrName>style.visibility</p:attrName>
                                        </p:attrNameLst>
                                      </p:cBhvr>
                                      <p:to>
                                        <p:strVal val="visible"/>
                                      </p:to>
                                    </p:set>
                                    <p:animEffect transition="in" filter="dissolve">
                                      <p:cBhvr>
                                        <p:cTn id="16" dur="500"/>
                                        <p:tgtEl>
                                          <p:spTgt spid="994308"/>
                                        </p:tgtEl>
                                      </p:cBhvr>
                                    </p:animEffect>
                                  </p:childTnLst>
                                </p:cTn>
                              </p:par>
                              <p:par>
                                <p:cTn id="17" presetID="1" presetClass="entr" presetSubtype="0" fill="hold" nodeType="withEffect">
                                  <p:stCondLst>
                                    <p:cond delay="0"/>
                                  </p:stCondLst>
                                  <p:childTnLst>
                                    <p:set>
                                      <p:cBhvr>
                                        <p:cTn id="18" dur="1" fill="hold">
                                          <p:stCondLst>
                                            <p:cond delay="0"/>
                                          </p:stCondLst>
                                        </p:cTn>
                                        <p:tgtEl>
                                          <p:spTgt spid="994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1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111048" name="图片 1111047" descr="ct_scanner"/>
          <p:cNvPicPr>
            <a:picLocks noChangeAspect="1"/>
          </p:cNvPicPr>
          <p:nvPr/>
        </p:nvPicPr>
        <p:blipFill>
          <a:blip r:embed="rId1"/>
          <a:stretch>
            <a:fillRect/>
          </a:stretch>
        </p:blipFill>
        <p:spPr>
          <a:xfrm>
            <a:off x="4562475" y="2408238"/>
            <a:ext cx="4286250" cy="2724150"/>
          </a:xfrm>
          <a:prstGeom prst="rect">
            <a:avLst/>
          </a:prstGeom>
          <a:noFill/>
          <a:ln w="9525">
            <a:noFill/>
          </a:ln>
        </p:spPr>
      </p:pic>
      <p:sp>
        <p:nvSpPr>
          <p:cNvPr id="1111042" name="标题 1111041"/>
          <p:cNvSpPr>
            <a:spLocks noGrp="1"/>
          </p:cNvSpPr>
          <p:nvPr>
            <p:ph type="title"/>
          </p:nvPr>
        </p:nvSpPr>
        <p:spPr/>
        <p:txBody>
          <a:bodyPr anchor="ctr" anchorCtr="0"/>
          <a:p>
            <a:r>
              <a:rPr lang="en-GB" altLang="zh-CN"/>
              <a:t>Lung cancer</a:t>
            </a:r>
            <a:endParaRPr lang="en-GB" altLang="zh-CN"/>
          </a:p>
        </p:txBody>
      </p:sp>
      <p:sp>
        <p:nvSpPr>
          <p:cNvPr id="1111043" name="文本框 1111042"/>
          <p:cNvSpPr txBox="1"/>
          <p:nvPr/>
        </p:nvSpPr>
        <p:spPr>
          <a:xfrm>
            <a:off x="563563" y="784225"/>
            <a:ext cx="8380412" cy="1552575"/>
          </a:xfrm>
          <a:prstGeom prst="rect">
            <a:avLst/>
          </a:prstGeom>
          <a:noFill/>
          <a:ln w="9525">
            <a:noFill/>
          </a:ln>
        </p:spPr>
        <p:txBody>
          <a:bodyPr>
            <a:spAutoFit/>
          </a:bodyPr>
          <a:p>
            <a:r>
              <a:rPr lang="en-GB" altLang="zh-CN" b="0"/>
              <a:t>Lung cancer generally develops quite slowly. By the time it has been diagnosed, the cancer may have spread to other areas of the body. This is called </a:t>
            </a:r>
            <a:r>
              <a:rPr lang="en-GB" altLang="zh-CN">
                <a:solidFill>
                  <a:srgbClr val="10BC45"/>
                </a:solidFill>
              </a:rPr>
              <a:t>metastasis</a:t>
            </a:r>
            <a:r>
              <a:rPr lang="en-GB" altLang="zh-CN" b="0"/>
              <a:t>, and makes it difficult to treat successfully.</a:t>
            </a:r>
            <a:endParaRPr lang="en-GB" altLang="zh-CN" b="0"/>
          </a:p>
        </p:txBody>
      </p:sp>
      <p:sp>
        <p:nvSpPr>
          <p:cNvPr id="1111044" name="矩形 1111043"/>
          <p:cNvSpPr/>
          <p:nvPr/>
        </p:nvSpPr>
        <p:spPr>
          <a:xfrm>
            <a:off x="563563" y="2705100"/>
            <a:ext cx="3771900" cy="2282825"/>
          </a:xfrm>
          <a:prstGeom prst="rect">
            <a:avLst/>
          </a:prstGeom>
          <a:noFill/>
          <a:ln w="9525">
            <a:noFill/>
          </a:ln>
        </p:spPr>
        <p:txBody>
          <a:bodyPr>
            <a:spAutoFit/>
          </a:bodyPr>
          <a:p>
            <a:r>
              <a:rPr lang="en-GB" altLang="zh-CN" b="0"/>
              <a:t>Lung cancer can be seen on an X-ray or a </a:t>
            </a:r>
            <a:r>
              <a:rPr lang="en-GB" altLang="zh-CN">
                <a:solidFill>
                  <a:srgbClr val="10BC45"/>
                </a:solidFill>
              </a:rPr>
              <a:t>CT scan</a:t>
            </a:r>
            <a:r>
              <a:rPr lang="en-GB" altLang="zh-CN" b="0"/>
              <a:t>, and diagnosis is usually confirmed after a small sample of tissue is taken (a </a:t>
            </a:r>
            <a:r>
              <a:rPr lang="en-GB" altLang="zh-CN">
                <a:solidFill>
                  <a:srgbClr val="10BC45"/>
                </a:solidFill>
              </a:rPr>
              <a:t>biopsy</a:t>
            </a:r>
            <a:r>
              <a:rPr lang="en-GB" altLang="zh-CN" b="0"/>
              <a:t>) and analysed. </a:t>
            </a:r>
            <a:endParaRPr lang="en-GB" altLang="zh-CN" b="0"/>
          </a:p>
        </p:txBody>
      </p:sp>
      <p:sp>
        <p:nvSpPr>
          <p:cNvPr id="1111045" name="矩形 1111044"/>
          <p:cNvSpPr/>
          <p:nvPr/>
        </p:nvSpPr>
        <p:spPr>
          <a:xfrm>
            <a:off x="563563" y="5357813"/>
            <a:ext cx="8356600" cy="822325"/>
          </a:xfrm>
          <a:prstGeom prst="rect">
            <a:avLst/>
          </a:prstGeom>
          <a:noFill/>
          <a:ln w="9525">
            <a:noFill/>
          </a:ln>
        </p:spPr>
        <p:txBody>
          <a:bodyPr>
            <a:spAutoFit/>
          </a:bodyPr>
          <a:p>
            <a:r>
              <a:rPr lang="en-GB" altLang="zh-CN" b="0"/>
              <a:t>Like many other cancers, lung cancer is treated by surgery, </a:t>
            </a:r>
            <a:r>
              <a:rPr lang="en-GB" altLang="zh-CN">
                <a:solidFill>
                  <a:srgbClr val="10BC45"/>
                </a:solidFill>
              </a:rPr>
              <a:t>chemotherapy</a:t>
            </a:r>
            <a:r>
              <a:rPr lang="en-GB" altLang="zh-CN" b="0"/>
              <a:t> and/or </a:t>
            </a:r>
            <a:r>
              <a:rPr lang="en-GB" altLang="zh-CN">
                <a:solidFill>
                  <a:srgbClr val="10BC45"/>
                </a:solidFill>
              </a:rPr>
              <a:t>radiotherapy</a:t>
            </a:r>
            <a:r>
              <a:rPr lang="en-GB" altLang="zh-CN" b="0"/>
              <a:t>.</a:t>
            </a:r>
            <a:endParaRPr lang="en-GB" altLang="zh-CN" b="0"/>
          </a:p>
        </p:txBody>
      </p:sp>
      <p:pic>
        <p:nvPicPr>
          <p:cNvPr id="1111049" name="图片 1111048"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111050" name="图片 1111049"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1044"/>
                                        </p:tgtEl>
                                        <p:attrNameLst>
                                          <p:attrName>style.visibility</p:attrName>
                                        </p:attrNameLst>
                                      </p:cBhvr>
                                      <p:to>
                                        <p:strVal val="visible"/>
                                      </p:to>
                                    </p:set>
                                    <p:animEffect transition="in" filter="dissolve">
                                      <p:cBhvr>
                                        <p:cTn id="7" dur="500"/>
                                        <p:tgtEl>
                                          <p:spTgt spid="11110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11045"/>
                                        </p:tgtEl>
                                        <p:attrNameLst>
                                          <p:attrName>style.visibility</p:attrName>
                                        </p:attrNameLst>
                                      </p:cBhvr>
                                      <p:to>
                                        <p:strVal val="visible"/>
                                      </p:to>
                                    </p:set>
                                    <p:animEffect transition="in" filter="dissolve">
                                      <p:cBhvr>
                                        <p:cTn id="12" dur="500"/>
                                        <p:tgtEl>
                                          <p:spTgt spid="1111045"/>
                                        </p:tgtEl>
                                      </p:cBhvr>
                                    </p:animEffect>
                                  </p:childTnLst>
                                </p:cTn>
                              </p:par>
                              <p:par>
                                <p:cTn id="13" presetID="1" presetClass="entr" presetSubtype="0" fill="hold" nodeType="withEffect">
                                  <p:stCondLst>
                                    <p:cond delay="0"/>
                                  </p:stCondLst>
                                  <p:childTnLst>
                                    <p:set>
                                      <p:cBhvr>
                                        <p:cTn id="14" dur="1" fill="hold">
                                          <p:stCondLst>
                                            <p:cond delay="0"/>
                                          </p:stCondLst>
                                        </p:cTn>
                                        <p:tgtEl>
                                          <p:spTgt spid="111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044" grpId="0"/>
      <p:bldP spid="11110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8348" name="图片 1038347" descr="junk_food"/>
          <p:cNvPicPr>
            <a:picLocks noChangeAspect="1"/>
          </p:cNvPicPr>
          <p:nvPr/>
        </p:nvPicPr>
        <p:blipFill>
          <a:blip r:embed="rId1"/>
          <a:stretch>
            <a:fillRect/>
          </a:stretch>
        </p:blipFill>
        <p:spPr>
          <a:xfrm>
            <a:off x="5886450" y="1628775"/>
            <a:ext cx="2857500" cy="4286250"/>
          </a:xfrm>
          <a:prstGeom prst="rect">
            <a:avLst/>
          </a:prstGeom>
          <a:noFill/>
          <a:ln w="9525">
            <a:noFill/>
          </a:ln>
        </p:spPr>
      </p:pic>
      <p:sp>
        <p:nvSpPr>
          <p:cNvPr id="1038338" name="标题 1038337"/>
          <p:cNvSpPr>
            <a:spLocks noGrp="1"/>
          </p:cNvSpPr>
          <p:nvPr>
            <p:ph type="title"/>
          </p:nvPr>
        </p:nvSpPr>
        <p:spPr/>
        <p:txBody>
          <a:bodyPr anchor="ctr" anchorCtr="0"/>
          <a:p>
            <a:r>
              <a:rPr lang="en-GB" altLang="zh-CN"/>
              <a:t>Types of risk factor</a:t>
            </a:r>
            <a:endParaRPr lang="en-GB" altLang="zh-CN"/>
          </a:p>
        </p:txBody>
      </p:sp>
      <p:sp>
        <p:nvSpPr>
          <p:cNvPr id="1038339" name="文本框 1038338"/>
          <p:cNvSpPr txBox="1"/>
          <p:nvPr/>
        </p:nvSpPr>
        <p:spPr>
          <a:xfrm>
            <a:off x="563563" y="784225"/>
            <a:ext cx="8580437" cy="457200"/>
          </a:xfrm>
          <a:prstGeom prst="rect">
            <a:avLst/>
          </a:prstGeom>
          <a:noFill/>
          <a:ln w="9525">
            <a:noFill/>
          </a:ln>
        </p:spPr>
        <p:txBody>
          <a:bodyPr>
            <a:spAutoFit/>
          </a:bodyPr>
          <a:p>
            <a:r>
              <a:rPr lang="en-GB" altLang="zh-CN" b="0"/>
              <a:t>Risk factors may be </a:t>
            </a:r>
            <a:r>
              <a:rPr lang="en-GB" altLang="zh-CN">
                <a:solidFill>
                  <a:srgbClr val="10BC45"/>
                </a:solidFill>
              </a:rPr>
              <a:t>modifiable</a:t>
            </a:r>
            <a:r>
              <a:rPr lang="en-GB" altLang="zh-CN" b="0"/>
              <a:t> or </a:t>
            </a:r>
            <a:r>
              <a:rPr lang="en-GB" altLang="zh-CN">
                <a:solidFill>
                  <a:srgbClr val="10BC45"/>
                </a:solidFill>
              </a:rPr>
              <a:t>non-modifiable</a:t>
            </a:r>
            <a:r>
              <a:rPr lang="en-GB" altLang="zh-CN" b="0"/>
              <a:t>.</a:t>
            </a:r>
            <a:endParaRPr lang="en-GB" altLang="zh-CN" b="0"/>
          </a:p>
        </p:txBody>
      </p:sp>
      <p:sp>
        <p:nvSpPr>
          <p:cNvPr id="1038343" name="文本框 1038342"/>
          <p:cNvSpPr txBox="1"/>
          <p:nvPr/>
        </p:nvSpPr>
        <p:spPr>
          <a:xfrm>
            <a:off x="563563" y="1560513"/>
            <a:ext cx="4986337" cy="22828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solidFill>
                  <a:srgbClr val="10BC45"/>
                </a:solidFill>
              </a:rPr>
              <a:t>Modifiable risk factors</a:t>
            </a:r>
            <a:r>
              <a:rPr lang="en-GB" altLang="zh-CN" b="0"/>
              <a:t> are those that can</a:t>
            </a:r>
            <a:r>
              <a:rPr lang="en-GB" altLang="zh-CN" b="0">
                <a:highlight>
                  <a:srgbClr val="FFFF00"/>
                </a:highlight>
              </a:rPr>
              <a:t> be prevented and controlled. </a:t>
            </a:r>
            <a:r>
              <a:rPr lang="en-GB" altLang="zh-CN" b="0"/>
              <a:t>These are essentially environmental or lifestyle risk factors, such as smoking, diet and physical activity.</a:t>
            </a:r>
            <a:endParaRPr lang="en-GB" altLang="zh-CN" b="0"/>
          </a:p>
        </p:txBody>
      </p:sp>
      <p:sp>
        <p:nvSpPr>
          <p:cNvPr id="1038344" name="文本框 1038343"/>
          <p:cNvSpPr txBox="1"/>
          <p:nvPr/>
        </p:nvSpPr>
        <p:spPr>
          <a:xfrm>
            <a:off x="563563" y="4162425"/>
            <a:ext cx="5087937" cy="19177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solidFill>
                  <a:srgbClr val="10BC45"/>
                </a:solidFill>
              </a:rPr>
              <a:t>Non-modifiable risk factors</a:t>
            </a:r>
            <a:r>
              <a:rPr lang="en-GB" altLang="zh-CN" b="0"/>
              <a:t> are those that </a:t>
            </a:r>
            <a:r>
              <a:rPr lang="en-GB" altLang="zh-CN" b="0">
                <a:highlight>
                  <a:srgbClr val="FFFF00"/>
                </a:highlight>
              </a:rPr>
              <a:t>cannot be prevented or controlled.</a:t>
            </a:r>
            <a:r>
              <a:rPr lang="en-GB" altLang="zh-CN" b="0"/>
              <a:t> These are age and genetic risk factors, such as gender and family history. </a:t>
            </a:r>
            <a:endParaRPr lang="en-GB" altLang="zh-CN" b="0"/>
          </a:p>
        </p:txBody>
      </p:sp>
      <p:pic>
        <p:nvPicPr>
          <p:cNvPr id="1038349" name="图片 1038348"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38350" name="图片 1038349"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8343"/>
                                        </p:tgtEl>
                                        <p:attrNameLst>
                                          <p:attrName>style.visibility</p:attrName>
                                        </p:attrNameLst>
                                      </p:cBhvr>
                                      <p:to>
                                        <p:strVal val="visible"/>
                                      </p:to>
                                    </p:set>
                                    <p:animEffect transition="in" filter="dissolve">
                                      <p:cBhvr>
                                        <p:cTn id="7" dur="500"/>
                                        <p:tgtEl>
                                          <p:spTgt spid="10383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38348"/>
                                        </p:tgtEl>
                                        <p:attrNameLst>
                                          <p:attrName>style.visibility</p:attrName>
                                        </p:attrNameLst>
                                      </p:cBhvr>
                                      <p:to>
                                        <p:strVal val="visible"/>
                                      </p:to>
                                    </p:set>
                                    <p:animEffect transition="in" filter="wipe(up)">
                                      <p:cBhvr>
                                        <p:cTn id="11" dur="500"/>
                                        <p:tgtEl>
                                          <p:spTgt spid="103834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38344"/>
                                        </p:tgtEl>
                                        <p:attrNameLst>
                                          <p:attrName>style.visibility</p:attrName>
                                        </p:attrNameLst>
                                      </p:cBhvr>
                                      <p:to>
                                        <p:strVal val="visible"/>
                                      </p:to>
                                    </p:set>
                                    <p:animEffect transition="in" filter="dissolve">
                                      <p:cBhvr>
                                        <p:cTn id="16" dur="500"/>
                                        <p:tgtEl>
                                          <p:spTgt spid="1038344"/>
                                        </p:tgtEl>
                                      </p:cBhvr>
                                    </p:animEffect>
                                  </p:childTnLst>
                                </p:cTn>
                              </p:par>
                              <p:par>
                                <p:cTn id="17" presetID="1" presetClass="entr" presetSubtype="0" fill="hold" nodeType="withEffect">
                                  <p:stCondLst>
                                    <p:cond delay="0"/>
                                  </p:stCondLst>
                                  <p:childTnLst>
                                    <p:set>
                                      <p:cBhvr>
                                        <p:cTn id="18" dur="1" fill="hold">
                                          <p:stCondLst>
                                            <p:cond delay="0"/>
                                          </p:stCondLst>
                                        </p:cTn>
                                        <p:tgtEl>
                                          <p:spTgt spid="1038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43" grpId="0"/>
      <p:bldP spid="103834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98402" name="标题 998401"/>
          <p:cNvSpPr>
            <a:spLocks noGrp="1"/>
          </p:cNvSpPr>
          <p:nvPr>
            <p:ph type="title"/>
          </p:nvPr>
        </p:nvSpPr>
        <p:spPr/>
        <p:txBody>
          <a:bodyPr anchor="ctr" anchorCtr="0"/>
          <a:p>
            <a:r>
              <a:rPr lang="en-GB" altLang="zh-CN"/>
              <a:t>Cancer statistics</a:t>
            </a:r>
            <a:endParaRPr lang="en-GB" altLang="zh-CN"/>
          </a:p>
        </p:txBody>
      </p:sp>
      <p:pic>
        <p:nvPicPr>
          <p:cNvPr id="998409" name="图片 99840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98410" name="图片 998409"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98411" name="图片 99841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8193" name="图片 8192" descr="ppt/media/image51.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96354" name="标题 996353"/>
          <p:cNvSpPr>
            <a:spLocks noGrp="1"/>
          </p:cNvSpPr>
          <p:nvPr>
            <p:ph type="title"/>
          </p:nvPr>
        </p:nvSpPr>
        <p:spPr/>
        <p:txBody>
          <a:bodyPr anchor="ctr" anchorCtr="0"/>
          <a:p>
            <a:r>
              <a:rPr lang="en-GB" altLang="zh-CN"/>
              <a:t>Smoking and lung cancer</a:t>
            </a:r>
            <a:endParaRPr lang="en-GB" altLang="zh-CN"/>
          </a:p>
        </p:txBody>
      </p:sp>
      <p:pic>
        <p:nvPicPr>
          <p:cNvPr id="996366" name="图片 99636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96367" name="图片 996366"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96368" name="图片 99636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9217" name="图片 9216" descr="ppt/media/image52.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52002" name="标题 1152001"/>
          <p:cNvSpPr>
            <a:spLocks noGrp="1"/>
          </p:cNvSpPr>
          <p:nvPr>
            <p:ph type="title"/>
          </p:nvPr>
        </p:nvSpPr>
        <p:spPr/>
        <p:txBody>
          <a:bodyPr anchor="ctr" anchorCtr="0"/>
          <a:p>
            <a:r>
              <a:rPr lang="en-GB" altLang="zh-CN"/>
              <a:t>Smoking and lung cancer: epidemiology</a:t>
            </a:r>
            <a:endParaRPr lang="en-GB" altLang="zh-CN"/>
          </a:p>
        </p:txBody>
      </p:sp>
      <p:sp>
        <p:nvSpPr>
          <p:cNvPr id="1152003" name="文本框 1152002"/>
          <p:cNvSpPr txBox="1"/>
          <p:nvPr/>
        </p:nvSpPr>
        <p:spPr>
          <a:xfrm>
            <a:off x="563563" y="784225"/>
            <a:ext cx="8580437" cy="1552575"/>
          </a:xfrm>
          <a:prstGeom prst="rect">
            <a:avLst/>
          </a:prstGeom>
          <a:noFill/>
          <a:ln w="9525">
            <a:noFill/>
          </a:ln>
        </p:spPr>
        <p:txBody>
          <a:bodyPr>
            <a:spAutoFit/>
          </a:bodyPr>
          <a:p>
            <a:r>
              <a:rPr lang="en-GB" altLang="zh-CN" b="0"/>
              <a:t>The first solid epidemiological evidence that smoking increased the risk of lung cancer came from a 1950 study by Richard Doll, a British doctor and epidemiologist, and Austin Bradford Hill, a British epidemiologist and statistician.</a:t>
            </a:r>
            <a:endParaRPr lang="en-GB" altLang="zh-CN" b="0"/>
          </a:p>
        </p:txBody>
      </p:sp>
      <p:sp>
        <p:nvSpPr>
          <p:cNvPr id="1152005" name="文本框 1152004"/>
          <p:cNvSpPr txBox="1"/>
          <p:nvPr/>
        </p:nvSpPr>
        <p:spPr>
          <a:xfrm>
            <a:off x="563563" y="4162425"/>
            <a:ext cx="8037512" cy="1917700"/>
          </a:xfrm>
          <a:prstGeom prst="rect">
            <a:avLst/>
          </a:prstGeom>
          <a:noFill/>
          <a:ln w="9525">
            <a:noFill/>
          </a:ln>
        </p:spPr>
        <p:txBody>
          <a:bodyPr>
            <a:spAutoFit/>
          </a:bodyPr>
          <a:p>
            <a:r>
              <a:rPr lang="en-GB" altLang="zh-CN" b="0"/>
              <a:t>Their study of over 1,700 men and women in London concluded that: “The risk of developing the disease increases in proportion to the amount smoked. It may be 50 times as great among those who smoke 25 or more cigarettes a day as among non-smokers.”</a:t>
            </a:r>
            <a:endParaRPr lang="en-GB" altLang="zh-CN"/>
          </a:p>
        </p:txBody>
      </p:sp>
      <p:sp>
        <p:nvSpPr>
          <p:cNvPr id="1152010" name="文本框 1152009"/>
          <p:cNvSpPr txBox="1"/>
          <p:nvPr/>
        </p:nvSpPr>
        <p:spPr>
          <a:xfrm>
            <a:off x="563563" y="2655888"/>
            <a:ext cx="8583612" cy="1187450"/>
          </a:xfrm>
          <a:prstGeom prst="rect">
            <a:avLst/>
          </a:prstGeom>
          <a:noFill/>
          <a:ln w="9525">
            <a:noFill/>
          </a:ln>
        </p:spPr>
        <p:txBody>
          <a:bodyPr>
            <a:spAutoFit/>
          </a:bodyPr>
          <a:p>
            <a:r>
              <a:rPr lang="en-GB" altLang="zh-CN" b="0"/>
              <a:t>Before their study, it was unclear whether the rapid rise in lung cancer was due to smoking or other atmospheric pollution, such as exhaust fumes, industrial plants or tarmac.</a:t>
            </a:r>
            <a:endParaRPr lang="en-GB" altLang="zh-CN"/>
          </a:p>
        </p:txBody>
      </p:sp>
      <p:pic>
        <p:nvPicPr>
          <p:cNvPr id="1152011" name="图片 1152010"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1152012" name="图片 115201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2010"/>
                                        </p:tgtEl>
                                        <p:attrNameLst>
                                          <p:attrName>style.visibility</p:attrName>
                                        </p:attrNameLst>
                                      </p:cBhvr>
                                      <p:to>
                                        <p:strVal val="visible"/>
                                      </p:to>
                                    </p:set>
                                    <p:animEffect transition="in" filter="dissolve">
                                      <p:cBhvr>
                                        <p:cTn id="7" dur="500"/>
                                        <p:tgtEl>
                                          <p:spTgt spid="1152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2005"/>
                                        </p:tgtEl>
                                        <p:attrNameLst>
                                          <p:attrName>style.visibility</p:attrName>
                                        </p:attrNameLst>
                                      </p:cBhvr>
                                      <p:to>
                                        <p:strVal val="visible"/>
                                      </p:to>
                                    </p:set>
                                    <p:animEffect transition="in" filter="dissolve">
                                      <p:cBhvr>
                                        <p:cTn id="12" dur="500"/>
                                        <p:tgtEl>
                                          <p:spTgt spid="1152005"/>
                                        </p:tgtEl>
                                      </p:cBhvr>
                                    </p:animEffect>
                                  </p:childTnLst>
                                </p:cTn>
                              </p:par>
                              <p:par>
                                <p:cTn id="13" presetID="1" presetClass="entr" presetSubtype="0" fill="hold" nodeType="withEffect">
                                  <p:stCondLst>
                                    <p:cond delay="0"/>
                                  </p:stCondLst>
                                  <p:childTnLst>
                                    <p:set>
                                      <p:cBhvr>
                                        <p:cTn id="14" dur="1" fill="hold">
                                          <p:stCondLst>
                                            <p:cond delay="0"/>
                                          </p:stCondLst>
                                        </p:cTn>
                                        <p:tgtEl>
                                          <p:spTgt spid="1152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005" grpId="0"/>
      <p:bldP spid="115201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56098" name="标题 1156097"/>
          <p:cNvSpPr>
            <a:spLocks noGrp="1"/>
          </p:cNvSpPr>
          <p:nvPr>
            <p:ph type="title"/>
          </p:nvPr>
        </p:nvSpPr>
        <p:spPr/>
        <p:txBody>
          <a:bodyPr anchor="ctr" anchorCtr="0"/>
          <a:p>
            <a:r>
              <a:rPr lang="en-GB" altLang="zh-CN"/>
              <a:t>Smoking and health: epidemiology</a:t>
            </a:r>
            <a:endParaRPr lang="en-GB" altLang="zh-CN"/>
          </a:p>
        </p:txBody>
      </p:sp>
      <p:sp>
        <p:nvSpPr>
          <p:cNvPr id="1156099" name="文本框 1156098"/>
          <p:cNvSpPr txBox="1"/>
          <p:nvPr/>
        </p:nvSpPr>
        <p:spPr>
          <a:xfrm>
            <a:off x="563563" y="784225"/>
            <a:ext cx="8583612" cy="1187450"/>
          </a:xfrm>
          <a:prstGeom prst="rect">
            <a:avLst/>
          </a:prstGeom>
          <a:noFill/>
          <a:ln w="9525">
            <a:noFill/>
          </a:ln>
        </p:spPr>
        <p:txBody>
          <a:bodyPr>
            <a:spAutoFit/>
          </a:bodyPr>
          <a:p>
            <a:r>
              <a:rPr lang="en-GB" altLang="zh-CN" b="0"/>
              <a:t>Following Doll and Hill’s research, a large-scale study into the health and smoking habits of British male doctors began in 1950, continuing with periodic updates until 2001.</a:t>
            </a:r>
            <a:endParaRPr lang="en-GB" altLang="zh-CN" b="0"/>
          </a:p>
        </p:txBody>
      </p:sp>
      <p:sp>
        <p:nvSpPr>
          <p:cNvPr id="1156100" name="文本框 1156099"/>
          <p:cNvSpPr txBox="1"/>
          <p:nvPr/>
        </p:nvSpPr>
        <p:spPr>
          <a:xfrm>
            <a:off x="563563" y="2511425"/>
            <a:ext cx="8583612" cy="457200"/>
          </a:xfrm>
          <a:prstGeom prst="rect">
            <a:avLst/>
          </a:prstGeom>
          <a:noFill/>
          <a:ln w="9525">
            <a:noFill/>
          </a:ln>
        </p:spPr>
        <p:txBody>
          <a:bodyPr>
            <a:spAutoFit/>
          </a:bodyPr>
          <a:p>
            <a:r>
              <a:rPr lang="en-GB" altLang="zh-CN" b="0"/>
              <a:t>Two of the main findings of this British Doctors Study were:</a:t>
            </a:r>
            <a:endParaRPr lang="en-GB" altLang="zh-CN" b="0"/>
          </a:p>
        </p:txBody>
      </p:sp>
      <p:sp>
        <p:nvSpPr>
          <p:cNvPr id="1156101" name="文本框 1156100"/>
          <p:cNvSpPr txBox="1"/>
          <p:nvPr/>
        </p:nvSpPr>
        <p:spPr>
          <a:xfrm>
            <a:off x="560388" y="3184525"/>
            <a:ext cx="85836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life-long smokers died, on average, 10 years earlier than non-smokers</a:t>
            </a:r>
            <a:endParaRPr lang="en-GB" altLang="zh-CN" b="0"/>
          </a:p>
        </p:txBody>
      </p:sp>
      <p:sp>
        <p:nvSpPr>
          <p:cNvPr id="1156102" name="文本框 1156101"/>
          <p:cNvSpPr txBox="1"/>
          <p:nvPr/>
        </p:nvSpPr>
        <p:spPr>
          <a:xfrm>
            <a:off x="560388" y="4251325"/>
            <a:ext cx="858361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b="0"/>
              <a:t>the earlier smokers stop smoking, the more chance they have of avoiding reduced life expectancy.</a:t>
            </a:r>
            <a:endParaRPr lang="en-GB" altLang="zh-CN" b="0"/>
          </a:p>
        </p:txBody>
      </p:sp>
      <p:pic>
        <p:nvPicPr>
          <p:cNvPr id="1156103" name="图片 1156102"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1156104" name="图片 115610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6100"/>
                                        </p:tgtEl>
                                        <p:attrNameLst>
                                          <p:attrName>style.visibility</p:attrName>
                                        </p:attrNameLst>
                                      </p:cBhvr>
                                      <p:to>
                                        <p:strVal val="visible"/>
                                      </p:to>
                                    </p:set>
                                    <p:animEffect transition="in" filter="dissolve">
                                      <p:cBhvr>
                                        <p:cTn id="7" dur="500"/>
                                        <p:tgtEl>
                                          <p:spTgt spid="11561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6101"/>
                                        </p:tgtEl>
                                        <p:attrNameLst>
                                          <p:attrName>style.visibility</p:attrName>
                                        </p:attrNameLst>
                                      </p:cBhvr>
                                      <p:to>
                                        <p:strVal val="visible"/>
                                      </p:to>
                                    </p:set>
                                    <p:animEffect transition="in" filter="dissolve">
                                      <p:cBhvr>
                                        <p:cTn id="12" dur="500"/>
                                        <p:tgtEl>
                                          <p:spTgt spid="11561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6102"/>
                                        </p:tgtEl>
                                        <p:attrNameLst>
                                          <p:attrName>style.visibility</p:attrName>
                                        </p:attrNameLst>
                                      </p:cBhvr>
                                      <p:to>
                                        <p:strVal val="visible"/>
                                      </p:to>
                                    </p:set>
                                    <p:animEffect transition="in" filter="dissolve">
                                      <p:cBhvr>
                                        <p:cTn id="17" dur="500"/>
                                        <p:tgtEl>
                                          <p:spTgt spid="1156102"/>
                                        </p:tgtEl>
                                      </p:cBhvr>
                                    </p:animEffect>
                                  </p:childTnLst>
                                </p:cTn>
                              </p:par>
                              <p:par>
                                <p:cTn id="18" presetID="1" presetClass="entr" presetSubtype="0" fill="hold" nodeType="withEffect">
                                  <p:stCondLst>
                                    <p:cond delay="0"/>
                                  </p:stCondLst>
                                  <p:childTnLst>
                                    <p:set>
                                      <p:cBhvr>
                                        <p:cTn id="19" dur="1" fill="hold">
                                          <p:stCondLst>
                                            <p:cond delay="0"/>
                                          </p:stCondLst>
                                        </p:cTn>
                                        <p:tgtEl>
                                          <p:spTgt spid="1156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100" grpId="0"/>
      <p:bldP spid="1156101" grpId="0"/>
      <p:bldP spid="11561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5490" name="标题 1215489"/>
          <p:cNvSpPr>
            <a:spLocks noGrp="1"/>
          </p:cNvSpPr>
          <p:nvPr>
            <p:ph type="title"/>
          </p:nvPr>
        </p:nvSpPr>
        <p:spPr/>
        <p:txBody>
          <a:bodyPr anchor="ctr" anchorCtr="0"/>
          <a:p>
            <a:r>
              <a:rPr lang="en-GB" altLang="zh-CN"/>
              <a:t>Which respiratory disease?</a:t>
            </a:r>
            <a:endParaRPr lang="en-GB" altLang="zh-CN"/>
          </a:p>
        </p:txBody>
      </p:sp>
      <p:pic>
        <p:nvPicPr>
          <p:cNvPr id="1215493" name="图片 1215492"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1215494" name="图片 1215493" descr="flash_icon"/>
          <p:cNvPicPr>
            <a:picLocks noChangeAspect="1"/>
          </p:cNvPicPr>
          <p:nvPr/>
        </p:nvPicPr>
        <p:blipFill>
          <a:blip r:embed="rId2"/>
          <a:stretch>
            <a:fillRect/>
          </a:stretch>
        </p:blipFill>
        <p:spPr>
          <a:xfrm>
            <a:off x="7451725" y="115888"/>
            <a:ext cx="385763" cy="431800"/>
          </a:xfrm>
          <a:prstGeom prst="rect">
            <a:avLst/>
          </a:prstGeom>
          <a:noFill/>
          <a:ln w="9525">
            <a:noFill/>
          </a:ln>
        </p:spPr>
      </p:pic>
      <p:pic>
        <p:nvPicPr>
          <p:cNvPr id="10241" name="图片 10240" descr="ppt/media/image5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0818" name="标题 930817"/>
          <p:cNvSpPr>
            <a:spLocks noGrp="1"/>
          </p:cNvSpPr>
          <p:nvPr>
            <p:ph type="title"/>
          </p:nvPr>
        </p:nvSpPr>
        <p:spPr/>
        <p:txBody>
          <a:bodyPr anchor="ctr" anchorCtr="0"/>
          <a:p>
            <a:r>
              <a:rPr lang="en-GB" altLang="zh-CN"/>
              <a:t>Glossary</a:t>
            </a:r>
            <a:endParaRPr lang="en-GB" altLang="zh-CN"/>
          </a:p>
        </p:txBody>
      </p:sp>
      <p:pic>
        <p:nvPicPr>
          <p:cNvPr id="930821" name="图片 93082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0824" name="图片 93082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265" name="图片 11264" descr="ppt/media/image54.wmf"/>
          <p:cNvPicPr/>
          <p:nvPr/>
        </p:nvPicPr>
        <p:blipFill>
          <a:blip r:embed="rId3"/>
          <a:stretch>
            <a:fillRect/>
          </a:stretch>
        </p:blipFill>
        <p:spPr>
          <a:xfrm>
            <a:off x="319405" y="1084580"/>
            <a:ext cx="8699500" cy="530860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2866" name="标题 932865"/>
          <p:cNvSpPr>
            <a:spLocks noGrp="1"/>
          </p:cNvSpPr>
          <p:nvPr>
            <p:ph type="title"/>
          </p:nvPr>
        </p:nvSpPr>
        <p:spPr/>
        <p:txBody>
          <a:bodyPr anchor="ctr" anchorCtr="0"/>
          <a:p>
            <a:r>
              <a:rPr lang="en-GB" altLang="zh-CN"/>
              <a:t>What’s the keyword?</a:t>
            </a:r>
            <a:endParaRPr lang="en-GB" altLang="zh-CN"/>
          </a:p>
        </p:txBody>
      </p:sp>
      <p:pic>
        <p:nvPicPr>
          <p:cNvPr id="932869" name="图片 93286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2872" name="图片 93287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2289" name="图片 12288" descr="ppt/media/image55.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4914" name="标题 934913"/>
          <p:cNvSpPr>
            <a:spLocks noGrp="1"/>
          </p:cNvSpPr>
          <p:nvPr>
            <p:ph type="title"/>
          </p:nvPr>
        </p:nvSpPr>
        <p:spPr/>
        <p:txBody>
          <a:bodyPr anchor="ctr" anchorCtr="0"/>
          <a:p>
            <a:r>
              <a:rPr lang="en-GB" altLang="zh-CN"/>
              <a:t>Multiple-choice quiz</a:t>
            </a:r>
            <a:endParaRPr lang="en-GB" altLang="zh-CN"/>
          </a:p>
        </p:txBody>
      </p:sp>
      <p:pic>
        <p:nvPicPr>
          <p:cNvPr id="934916" name="图片 93491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3313" name="图片 13312" descr="ppt/media/image56.wmf"/>
          <p:cNvPicPr/>
          <p:nvPr/>
        </p:nvPicPr>
        <p:blipFill>
          <a:blip r:embed="rId2"/>
          <a:stretch>
            <a:fillRect/>
          </a:stretch>
        </p:blipFill>
        <p:spPr>
          <a:xfrm>
            <a:off x="212725" y="800100"/>
            <a:ext cx="8699500" cy="53086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02" name="标题 1024001"/>
          <p:cNvSpPr>
            <a:spLocks noGrp="1"/>
          </p:cNvSpPr>
          <p:nvPr>
            <p:ph type="title"/>
          </p:nvPr>
        </p:nvSpPr>
        <p:spPr/>
        <p:txBody>
          <a:bodyPr anchor="ctr" anchorCtr="0"/>
          <a:p>
            <a:r>
              <a:rPr lang="en-GB" altLang="zh-CN"/>
              <a:t>Take a vote: lifestyle and health</a:t>
            </a:r>
            <a:endParaRPr lang="en-GB" altLang="zh-CN"/>
          </a:p>
        </p:txBody>
      </p:sp>
      <p:pic>
        <p:nvPicPr>
          <p:cNvPr id="1024005" name="图片 102400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024006" name="图片 1024005"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024007" name="图片 1024006"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1025" name="图片 1024" descr="ppt/media/image22.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2194" name="标题 1032193"/>
          <p:cNvSpPr>
            <a:spLocks noGrp="1"/>
          </p:cNvSpPr>
          <p:nvPr>
            <p:ph type="title"/>
          </p:nvPr>
        </p:nvSpPr>
        <p:spPr/>
        <p:txBody>
          <a:bodyPr anchor="ctr" anchorCtr="0"/>
          <a:p>
            <a:r>
              <a:rPr lang="en-GB" altLang="zh-CN"/>
              <a:t>Worldwide deaths due to CVD, 2002</a:t>
            </a:r>
            <a:endParaRPr lang="en-GB" altLang="zh-CN"/>
          </a:p>
        </p:txBody>
      </p:sp>
      <p:pic>
        <p:nvPicPr>
          <p:cNvPr id="1032216" name="图片 103221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032217" name="图片 1032216"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032218" name="图片 103221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2049" name="图片 2048" descr="ppt/media/image23.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p:nvPr>
        </p:nvPicPr>
        <p:blipFill>
          <a:blip r:embed="rId1"/>
          <a:stretch>
            <a:fillRect/>
          </a:stretch>
        </p:blipFill>
        <p:spPr>
          <a:xfrm>
            <a:off x="280035" y="816610"/>
            <a:ext cx="8583295" cy="403479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COMMONDATA" val="eyJoZGlkIjoiZThmNjAzMWJlZjFkMmQwODUwMTJkYzE2ODFiYmFmYTcifQ=="/>
  <p:tag name="commondata" val="eyJoZGlkIjoiYzYyZWQ5ZWExOThiNDRiNjQ5MDk3MmFkOWIzNzUxNTk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14158</Words>
  <Application>WPS 演示</Application>
  <PresentationFormat>On-screen Show</PresentationFormat>
  <Paragraphs>351</Paragraphs>
  <Slides>58</Slides>
  <Notes>51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58</vt:i4>
      </vt:variant>
    </vt:vector>
  </HeadingPairs>
  <TitlesOfParts>
    <vt:vector size="76" baseType="lpstr">
      <vt:lpstr>Arial</vt:lpstr>
      <vt:lpstr>宋体</vt:lpstr>
      <vt:lpstr>Wingdings</vt:lpstr>
      <vt:lpstr>Arial</vt:lpstr>
      <vt:lpstr>Franklin Gothic Book</vt:lpstr>
      <vt:lpstr>微软雅黑</vt:lpstr>
      <vt:lpstr>Arial Unicode MS</vt:lpstr>
      <vt:lpstr>Helvetica</vt:lpstr>
      <vt:lpstr>Wingdings</vt:lpstr>
      <vt:lpstr>Lucida Grande</vt:lpstr>
      <vt:lpstr>Calibri</vt:lpstr>
      <vt:lpstr>Default Design</vt:lpstr>
      <vt:lpstr>2_Default Design</vt:lpstr>
      <vt:lpstr>3_Default Design</vt:lpstr>
      <vt:lpstr>4_Default Design</vt:lpstr>
      <vt:lpstr>5_Default Design</vt:lpstr>
      <vt:lpstr>1_Default Design</vt:lpstr>
      <vt:lpstr>Office Theme</vt:lpstr>
      <vt:lpstr>PowerPoint 演示文稿</vt:lpstr>
      <vt:lpstr>PowerPoint 演示文稿</vt:lpstr>
      <vt:lpstr>Calculating the risk of diseases</vt:lpstr>
      <vt:lpstr>What are risk factors?</vt:lpstr>
      <vt:lpstr>Types of risk factor</vt:lpstr>
      <vt:lpstr>Take a vote: lifestyle and health</vt:lpstr>
      <vt:lpstr>PowerPoint 演示文稿</vt:lpstr>
      <vt:lpstr>Worldwide deaths due to CVD, 2002</vt:lpstr>
      <vt:lpstr>PowerPoint 演示文稿</vt:lpstr>
      <vt:lpstr>PowerPoint 演示文稿</vt:lpstr>
      <vt:lpstr>PowerPoint 演示文稿</vt:lpstr>
      <vt:lpstr>PowerPoint 演示文稿</vt:lpstr>
      <vt:lpstr>PowerPoint 演示文稿</vt:lpstr>
      <vt:lpstr>What is coronary heart disease?</vt:lpstr>
      <vt:lpstr>Development of atherosclerosis</vt:lpstr>
      <vt:lpstr>PowerPoint 演示文稿</vt:lpstr>
      <vt:lpstr>CHD risk factors</vt:lpstr>
      <vt:lpstr>Hypertension and CHD</vt:lpstr>
      <vt:lpstr>PowerPoint 演示文稿</vt:lpstr>
      <vt:lpstr>PowerPoint 演示文稿</vt:lpstr>
      <vt:lpstr>Effects of CHD: angina</vt:lpstr>
      <vt:lpstr>Effects of CHD: heart attack</vt:lpstr>
      <vt:lpstr>High blood cholesterol levels and CHD</vt:lpstr>
      <vt:lpstr>PowerPoint 演示文稿</vt:lpstr>
      <vt:lpstr>Smoking and CHD</vt:lpstr>
      <vt:lpstr>PowerPoint 演示文稿</vt:lpstr>
      <vt:lpstr>PowerPoint 演示文稿</vt:lpstr>
      <vt:lpstr>PowerPoint 演示文稿</vt:lpstr>
      <vt:lpstr>Reducing the risk of CHD</vt:lpstr>
      <vt:lpstr>DCPIP test for Vc</vt:lpstr>
      <vt:lpstr>How does CHD develop?</vt:lpstr>
      <vt:lpstr>Treating CHD: medication</vt:lpstr>
      <vt:lpstr>PowerPoint 演示文稿</vt:lpstr>
      <vt:lpstr>PowerPoint 演示文稿</vt:lpstr>
      <vt:lpstr>PowerPoint 演示文稿</vt:lpstr>
      <vt:lpstr>PowerPoint 演示文稿</vt:lpstr>
      <vt:lpstr>PowerPoint 演示文稿</vt:lpstr>
      <vt:lpstr>Treating CHD: surgery</vt:lpstr>
      <vt:lpstr>Treating CHD: coronary angioplasty</vt:lpstr>
      <vt:lpstr>PowerPoint 演示文稿</vt:lpstr>
      <vt:lpstr>Respiratory diseases</vt:lpstr>
      <vt:lpstr>COPD: chronic bronchitis</vt:lpstr>
      <vt:lpstr>COPD: emphysema</vt:lpstr>
      <vt:lpstr>Diagnosing COPD</vt:lpstr>
      <vt:lpstr>Determining lung function</vt:lpstr>
      <vt:lpstr>Treating COPD</vt:lpstr>
      <vt:lpstr>What is asthma?</vt:lpstr>
      <vt:lpstr>Lung cancer</vt:lpstr>
      <vt:lpstr>Lung cancer</vt:lpstr>
      <vt:lpstr>Cancer statistics</vt:lpstr>
      <vt:lpstr>Smoking and lung cancer</vt:lpstr>
      <vt:lpstr>Smoking and lung cancer: epidemiology</vt:lpstr>
      <vt:lpstr>Smoking and health: epidemiology</vt:lpstr>
      <vt:lpstr>Which respiratory disease?</vt:lpstr>
      <vt:lpstr>PowerPoint 演示文稿</vt:lpstr>
      <vt:lpstr>Glossary</vt:lpstr>
      <vt:lpstr>What’s the keyword?</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Lifestyle and Disease</dc:title>
  <dc:creator>Boardworks Ltd</dc:creator>
  <dc:subject>AS Biology</dc:subject>
  <cp:lastModifiedBy>predator</cp:lastModifiedBy>
  <cp:revision>865</cp:revision>
  <dcterms:created xsi:type="dcterms:W3CDTF">2003-09-13T07:39:00Z</dcterms:created>
  <dcterms:modified xsi:type="dcterms:W3CDTF">2023-11-20T00:32:29Z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5B055FB564594A2093056C86C8DF7FBB_13</vt:lpwstr>
  </property>
  <property fmtid="{D5CDD505-2E9C-101B-9397-08002B2CF9AE}" pid="3" name="KSOProductBuildVer">
    <vt:lpwstr>2052-12.1.0.15374</vt:lpwstr>
  </property>
</Properties>
</file>